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3_467CF4BF.xml" ContentType="application/vnd.ms-powerpoint.comments+xml"/>
  <Override PartName="/ppt/comments/modernComment_10F_8C7C317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8" r:id="rId6"/>
    <p:sldId id="259" r:id="rId7"/>
    <p:sldId id="272" r:id="rId8"/>
    <p:sldId id="271" r:id="rId9"/>
    <p:sldId id="273" r:id="rId10"/>
    <p:sldId id="275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B20B503-1490-5C87-F532-F7609697E6B3}" name="Kovács Márk" initials="KM" userId="S::B2TN3S@hallgato.uni-neumann.hu::0aedd0b8-4d6a-4a65-8f32-df3cb6f359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FF8500"/>
    <a:srgbClr val="2596BE"/>
    <a:srgbClr val="4D4D4D"/>
    <a:srgbClr val="9B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57" autoAdjust="0"/>
    <p:restoredTop sz="90524" autoAdjust="0"/>
  </p:normalViewPr>
  <p:slideViewPr>
    <p:cSldViewPr snapToGrid="0">
      <p:cViewPr>
        <p:scale>
          <a:sx n="75" d="100"/>
          <a:sy n="75" d="100"/>
        </p:scale>
        <p:origin x="843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omments/modernComment_103_467CF4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490A154-E415-48CB-BAB9-E6D5D0A4BA96}" authorId="{AB20B503-1490-5C87-F532-F7609697E6B3}" created="2024-05-21T10:19:12.16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82594239" sldId="259"/>
      <ac:spMk id="30" creationId="{547681C1-C1CA-9C27-67DB-FF7047FD2D6B}"/>
    </ac:deMkLst>
    <p188:txBody>
      <a:bodyPr/>
      <a:lstStyle/>
      <a:p>
        <a:r>
          <a:rPr lang="en-GB"/>
          <a:t>Egy slotban cserélhető arduino mega vagy stm32 mickrovezérlő stick</a:t>
        </a:r>
      </a:p>
    </p188:txBody>
  </p188:cm>
  <p188:cm id="{F18BE04A-7BDA-4FF6-88FA-B32862C4CFDD}" authorId="{AB20B503-1490-5C87-F532-F7609697E6B3}" created="2024-05-21T10:19:29.7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182594239" sldId="259"/>
      <ac:spMk id="16" creationId="{40274C73-FE29-31B0-0F9E-C3774D2FF629}"/>
    </ac:deMkLst>
    <p188:txBody>
      <a:bodyPr/>
      <a:lstStyle/>
      <a:p>
        <a:r>
          <a:rPr lang="en-GB"/>
          <a:t>Külön stick-en van az esp32</a:t>
        </a:r>
      </a:p>
    </p188:txBody>
  </p188:cm>
</p188:cmLst>
</file>

<file path=ppt/comments/modernComment_10F_8C7C317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1CD8C0C-808B-404F-A40A-177C16C6A7CE}" authorId="{AB20B503-1490-5C87-F532-F7609697E6B3}" created="2024-05-20T16:01:39.86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356949370" sldId="271"/>
      <ac:spMk id="49" creationId="{F480346B-480F-0CF9-7D73-B4B2940BCEE9}"/>
    </ac:deMkLst>
    <p188:txBody>
      <a:bodyPr/>
      <a:lstStyle/>
      <a:p>
        <a:r>
          <a:rPr lang="en-GB"/>
          <a:t>1x motor with encoder or 2 motors without encoder (5 pin with enc, 2x2 pwm for 2 motors and common enable)</a:t>
        </a:r>
      </a:p>
    </p188:txBody>
  </p188:cm>
</p188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A43315A-6A4D-9EAC-2346-DF02690A5D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EB9994-8BC7-3679-BAC8-B47294D3CBD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28DC85-3EC0-400E-919B-39911018869C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681679-0A53-7EFE-AAE4-E0C1B29C154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67B63-C9E7-444D-9A2E-1B257D40071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824034-934C-4A90-A4D7-A47C398C69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350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01689-3702-42AF-BF92-261F17BA2933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6EC09-AB51-46BE-9954-EE678B2AAF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1948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/>
              <a:t>PRODIGY: mert kihozza hallgatóban rejlő szakmai potenciált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EC09-AB51-46BE-9954-EE678B2AAF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692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B6EC09-AB51-46BE-9954-EE678B2AAF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9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8A277B0-A0AF-6BB4-15B5-DA4578AE82D4}"/>
              </a:ext>
            </a:extLst>
          </p:cNvPr>
          <p:cNvSpPr/>
          <p:nvPr userDrawn="1"/>
        </p:nvSpPr>
        <p:spPr>
          <a:xfrm>
            <a:off x="-25400" y="-206376"/>
            <a:ext cx="12192000" cy="619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C17676-29CB-DA91-BA06-F5D130C346D9}"/>
              </a:ext>
            </a:extLst>
          </p:cNvPr>
          <p:cNvSpPr/>
          <p:nvPr userDrawn="1"/>
        </p:nvSpPr>
        <p:spPr>
          <a:xfrm>
            <a:off x="8653800" y="-1264562"/>
            <a:ext cx="5400000" cy="540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black and orange text and a black and white logo&#10;&#10;Description automatically generated">
            <a:extLst>
              <a:ext uri="{FF2B5EF4-FFF2-40B4-BE49-F238E27FC236}">
                <a16:creationId xmlns:a16="http://schemas.microsoft.com/office/drawing/2014/main" id="{11DFE7CE-6906-3028-EE3D-B6DD74C2A7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50" y="921881"/>
            <a:ext cx="4765675" cy="1720230"/>
          </a:xfrm>
          <a:prstGeom prst="rect">
            <a:avLst/>
          </a:prstGeo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67CF8B6-C39D-8EFC-6D77-9FBD6C3DD3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4350" y="5193624"/>
            <a:ext cx="7819450" cy="43247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E06DE958-3CD4-7FF3-4817-DD663B7A3B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350" y="3007236"/>
            <a:ext cx="7844850" cy="1493327"/>
          </a:xfrm>
        </p:spPr>
        <p:txBody>
          <a:bodyPr>
            <a:normAutofit/>
          </a:bodyPr>
          <a:lstStyle>
            <a:lvl1pPr marL="0" indent="0">
              <a:buNone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3A4334E4-267C-75D6-0DEE-C5318D8EE7C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15968A-02C3-47D7-B4DC-6848D999CDC1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8513CF8A-1E28-21E7-BEE1-FBB7BD415F8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 err="1"/>
              <a:t>Kov</a:t>
            </a:r>
            <a:r>
              <a:rPr lang="hu-HU" dirty="0"/>
              <a:t>ács Márk – Informatikai Tanszék</a:t>
            </a:r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045DCC53-7927-F402-AA84-B809DC827E0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 descr="A black and white logo&#10;&#10;Description automatically generated">
            <a:extLst>
              <a:ext uri="{FF2B5EF4-FFF2-40B4-BE49-F238E27FC236}">
                <a16:creationId xmlns:a16="http://schemas.microsoft.com/office/drawing/2014/main" id="{EEEAF97B-7694-0477-4701-2B8B8239FE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9308019" y="456955"/>
            <a:ext cx="2415161" cy="24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19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17FC86-4B79-C64D-D977-CF34B99F4BF6}"/>
              </a:ext>
            </a:extLst>
          </p:cNvPr>
          <p:cNvSpPr/>
          <p:nvPr userDrawn="1"/>
        </p:nvSpPr>
        <p:spPr>
          <a:xfrm>
            <a:off x="8796000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0EEEC75-8BC9-40B0-472A-750C73A4327B}"/>
              </a:ext>
            </a:extLst>
          </p:cNvPr>
          <p:cNvSpPr/>
          <p:nvPr userDrawn="1"/>
        </p:nvSpPr>
        <p:spPr>
          <a:xfrm>
            <a:off x="287406" y="1456026"/>
            <a:ext cx="3118659" cy="3941764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41932-FA32-CCAD-9D02-D405AE22D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342" y="1460210"/>
            <a:ext cx="3118658" cy="3941763"/>
          </a:xfrm>
          <a:prstGeom prst="rect">
            <a:avLst/>
          </a:prstGeom>
        </p:spPr>
        <p:txBody>
          <a:bodyPr/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accent2"/>
                </a:solidFill>
              </a:defRPr>
            </a:lvl1pPr>
            <a:lvl2pPr algn="just">
              <a:defRPr b="0">
                <a:solidFill>
                  <a:schemeClr val="accent2"/>
                </a:solidFill>
              </a:defRPr>
            </a:lvl2pPr>
            <a:lvl3pPr algn="just">
              <a:defRPr b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FDFBAE-9867-62CA-C99F-95273F519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C3DBB-B05F-41F7-9E1E-279321A579E3}" type="datetime1">
              <a:rPr lang="en-US" smtClean="0"/>
              <a:t>5/21/2024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D216A4-24C4-795F-2CA2-65BBD9EFF3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796000" y="1458118"/>
            <a:ext cx="3118658" cy="3941763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just">
              <a:buFont typeface="Arial" panose="020B0604020202020204" pitchFamily="34" charset="0"/>
              <a:buChar char="•"/>
              <a:defRPr sz="2800" b="1">
                <a:solidFill>
                  <a:schemeClr val="accent2"/>
                </a:solidFill>
              </a:defRPr>
            </a:lvl1pPr>
            <a:lvl2pPr algn="just">
              <a:defRPr sz="2000">
                <a:solidFill>
                  <a:schemeClr val="accent2"/>
                </a:solidFill>
              </a:defRPr>
            </a:lvl2pPr>
            <a:lvl3pPr algn="just">
              <a:defRPr sz="1800">
                <a:solidFill>
                  <a:schemeClr val="accent2"/>
                </a:solidFill>
              </a:defRPr>
            </a:lvl3pPr>
            <a:lvl4pPr>
              <a:defRPr sz="2400">
                <a:solidFill>
                  <a:schemeClr val="accent2"/>
                </a:solidFill>
              </a:defRPr>
            </a:lvl4pPr>
            <a:lvl5pPr>
              <a:defRPr sz="2400"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A5946A0F-22B2-7F82-22E7-A561B1380E65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587145" y="1458118"/>
            <a:ext cx="5008215" cy="3941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62F9360-92F9-4057-9A8D-2111CAB192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0FE6613-5DDE-C045-3D9B-FC221CB071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Placeholder 21">
            <a:extLst>
              <a:ext uri="{FF2B5EF4-FFF2-40B4-BE49-F238E27FC236}">
                <a16:creationId xmlns:a16="http://schemas.microsoft.com/office/drawing/2014/main" id="{3085D1AF-4414-0921-DAA7-A2C4EC1BB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13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836612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  <a:lvl2pPr>
              <a:defRPr sz="2800" b="0">
                <a:solidFill>
                  <a:schemeClr val="accent2"/>
                </a:solidFill>
              </a:defRPr>
            </a:lvl2pPr>
            <a:lvl3pPr>
              <a:defRPr sz="2400" b="0">
                <a:solidFill>
                  <a:schemeClr val="accent2"/>
                </a:solidFill>
              </a:defRPr>
            </a:lvl3pPr>
            <a:lvl4pPr>
              <a:defRPr sz="2000" b="0">
                <a:solidFill>
                  <a:schemeClr val="accent2"/>
                </a:solidFill>
              </a:defRPr>
            </a:lvl4pPr>
            <a:lvl5pPr>
              <a:defRPr sz="2000" b="0">
                <a:solidFill>
                  <a:schemeClr val="accent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5D3B-37D0-742E-7C98-6AA84701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5/21/2024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D5DD01-2657-F4E2-B3AD-C468821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42E0A1-8742-E75E-A4D2-508F86B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39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570FA-8603-1AE5-8A6A-9D0781BD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490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2"/>
                </a:solidFill>
              </a:defRPr>
            </a:lvl1pPr>
            <a:lvl2pPr>
              <a:defRPr sz="2800" b="0">
                <a:solidFill>
                  <a:schemeClr val="accent2"/>
                </a:solidFill>
              </a:defRPr>
            </a:lvl2pPr>
            <a:lvl3pPr>
              <a:defRPr sz="2400" b="0">
                <a:solidFill>
                  <a:schemeClr val="accent2"/>
                </a:solidFill>
              </a:defRPr>
            </a:lvl3pPr>
            <a:lvl4pPr>
              <a:defRPr sz="2000" b="0">
                <a:solidFill>
                  <a:schemeClr val="accent2"/>
                </a:solidFill>
              </a:defRPr>
            </a:lvl4pPr>
            <a:lvl5pPr>
              <a:defRPr sz="2000" b="0">
                <a:solidFill>
                  <a:schemeClr val="accent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1324368-0F77-664A-2A41-77C09E60705D}"/>
              </a:ext>
            </a:extLst>
          </p:cNvPr>
          <p:cNvSpPr/>
          <p:nvPr userDrawn="1"/>
        </p:nvSpPr>
        <p:spPr>
          <a:xfrm>
            <a:off x="7421563" y="987425"/>
            <a:ext cx="3932237" cy="4864100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101E5-250C-8C85-3193-FDAA503347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23153" y="987425"/>
            <a:ext cx="3932237" cy="48815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75D3B-37D0-742E-7C98-6AA84701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58FB8-2C89-44D5-A3DA-7F7E91126C11}" type="datetime1">
              <a:rPr lang="en-US" smtClean="0"/>
              <a:t>5/21/2024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FED5DD01-2657-F4E2-B3AD-C46882129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242E0A1-8742-E75E-A4D2-508F86BCE3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Placeholder 21">
            <a:extLst>
              <a:ext uri="{FF2B5EF4-FFF2-40B4-BE49-F238E27FC236}">
                <a16:creationId xmlns:a16="http://schemas.microsoft.com/office/drawing/2014/main" id="{27BFC1F3-F324-8EAB-C606-7117756D8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6043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710AAA6-8A5C-97E9-1A18-AE0FEA3DD67E}"/>
              </a:ext>
            </a:extLst>
          </p:cNvPr>
          <p:cNvSpPr/>
          <p:nvPr userDrawn="1"/>
        </p:nvSpPr>
        <p:spPr>
          <a:xfrm>
            <a:off x="770778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724FF5-618C-4D82-EF56-CB70F86AF211}"/>
              </a:ext>
            </a:extLst>
          </p:cNvPr>
          <p:cNvSpPr/>
          <p:nvPr userDrawn="1"/>
        </p:nvSpPr>
        <p:spPr>
          <a:xfrm>
            <a:off x="6181725" y="2024659"/>
            <a:ext cx="5157786" cy="3826865"/>
          </a:xfrm>
          <a:prstGeom prst="roundRect">
            <a:avLst>
              <a:gd name="adj" fmla="val 2585"/>
            </a:avLst>
          </a:pr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E70B3-A3E7-6AEA-FED1-9497A661D8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0777" y="1112709"/>
            <a:ext cx="5157787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C02EA7-D510-629B-6AD2-90E63011B0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0777" y="2024659"/>
            <a:ext cx="5157787" cy="3826863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9C50798-4434-EACA-62AA-112E2E040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112709"/>
            <a:ext cx="5183188" cy="8239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50C481-09BF-9587-4CF7-AFD900AE61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024660"/>
            <a:ext cx="5183188" cy="3826864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3E712-ABD0-2A3F-324D-64876595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C6A9D-D71F-4DBC-96D4-FBDB84AAE1F1}" type="datetime1">
              <a:rPr lang="en-US" smtClean="0"/>
              <a:t>5/21/2024</a:t>
            </a:fld>
            <a:endParaRPr lang="en-US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3BD89161-1EA1-9F97-77E1-AF2D51581E2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0424587-46AE-B238-7057-EB2F3F94867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Placeholder 21">
            <a:extLst>
              <a:ext uri="{FF2B5EF4-FFF2-40B4-BE49-F238E27FC236}">
                <a16:creationId xmlns:a16="http://schemas.microsoft.com/office/drawing/2014/main" id="{253E29C0-25F1-D410-5A47-32D10B3F4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35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40905-2DBB-B56F-FCB6-7C290716B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5DA67A40-7A57-3E50-1059-9DD22FB72A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596000" y="2112079"/>
            <a:ext cx="9000000" cy="3600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accent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4580B79D-BD3E-0780-07E5-3C03F2A166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12CE66BE-7C8F-82B7-3620-CD7867437C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21">
            <a:extLst>
              <a:ext uri="{FF2B5EF4-FFF2-40B4-BE49-F238E27FC236}">
                <a16:creationId xmlns:a16="http://schemas.microsoft.com/office/drawing/2014/main" id="{6E11D304-0304-B637-B181-F27ECEF80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11B2DBE5-7D6C-E1E0-EA08-6DCFEF3BD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96000" y="1145921"/>
            <a:ext cx="9000000" cy="864034"/>
          </a:xfrm>
        </p:spPr>
        <p:txBody>
          <a:bodyPr anchor="t">
            <a:normAutofit/>
          </a:bodyPr>
          <a:lstStyle>
            <a:lvl1pPr marL="0" indent="0" algn="ctr">
              <a:buNone/>
              <a:defRPr sz="5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25963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89E2669-0B64-77F8-9FA7-6E5B820EB619}"/>
              </a:ext>
            </a:extLst>
          </p:cNvPr>
          <p:cNvSpPr/>
          <p:nvPr userDrawn="1"/>
        </p:nvSpPr>
        <p:spPr>
          <a:xfrm>
            <a:off x="0" y="6201902"/>
            <a:ext cx="12192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22A3E-19E9-B557-E407-E1A2549A0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13093"/>
            <a:ext cx="10515600" cy="3941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03183-7078-3A13-BF07-2B00470AF5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01297" y="6356349"/>
            <a:ext cx="9407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fld id="{E5864E46-B22E-4A9F-B6C7-A83279F39BDC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70F932-78FC-0ED7-EC52-5CD50592F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X    |  </a:t>
            </a:r>
            <a:fld id="{E6AD4CB5-781A-47F5-8249-E229C2D1C05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D9F80E1F-12C9-B7B2-39C7-676925FDEB9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6277837"/>
            <a:ext cx="1278293" cy="568130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A95A2AE-06A3-3749-5536-9363847824F4}"/>
              </a:ext>
            </a:extLst>
          </p:cNvPr>
          <p:cNvSpPr/>
          <p:nvPr userDrawn="1"/>
        </p:nvSpPr>
        <p:spPr>
          <a:xfrm>
            <a:off x="0" y="-7104"/>
            <a:ext cx="8153400" cy="75467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484186-C8BC-E0B1-1799-5FAE47D16A9D}"/>
              </a:ext>
            </a:extLst>
          </p:cNvPr>
          <p:cNvSpPr/>
          <p:nvPr userDrawn="1"/>
        </p:nvSpPr>
        <p:spPr>
          <a:xfrm>
            <a:off x="-1" y="-3552"/>
            <a:ext cx="12192000" cy="75112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EF559-FEF9-DB3C-A4A1-8509640A9F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Kov</a:t>
            </a:r>
            <a:r>
              <a:rPr lang="hu-HU" dirty="0"/>
              <a:t>ács Márk - Mérnökinformatikus</a:t>
            </a:r>
            <a:endParaRPr lang="en-US" dirty="0"/>
          </a:p>
        </p:txBody>
      </p:sp>
      <p:sp>
        <p:nvSpPr>
          <p:cNvPr id="22" name="Title Placeholder 21">
            <a:extLst>
              <a:ext uri="{FF2B5EF4-FFF2-40B4-BE49-F238E27FC236}">
                <a16:creationId xmlns:a16="http://schemas.microsoft.com/office/drawing/2014/main" id="{89231050-1E43-D8D4-26EE-1D73BAAF6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D8F1BC9-530F-E246-2E35-1E591A49ADE5}"/>
              </a:ext>
            </a:extLst>
          </p:cNvPr>
          <p:cNvSpPr/>
          <p:nvPr userDrawn="1"/>
        </p:nvSpPr>
        <p:spPr>
          <a:xfrm>
            <a:off x="0" y="-7104"/>
            <a:ext cx="340824" cy="754677"/>
          </a:xfrm>
          <a:prstGeom prst="roundRect">
            <a:avLst>
              <a:gd name="adj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ack and white logo&#10;&#10;Description automatically generated">
            <a:extLst>
              <a:ext uri="{FF2B5EF4-FFF2-40B4-BE49-F238E27FC236}">
                <a16:creationId xmlns:a16="http://schemas.microsoft.com/office/drawing/2014/main" id="{32E008D0-55C5-F46B-E21E-440026457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495"/>
          <a:stretch/>
        </p:blipFill>
        <p:spPr>
          <a:xfrm>
            <a:off x="125910" y="6274207"/>
            <a:ext cx="578925" cy="5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08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0" r:id="rId2"/>
    <p:sldLayoutId id="2147483656" r:id="rId3"/>
    <p:sldLayoutId id="2147483659" r:id="rId4"/>
    <p:sldLayoutId id="2147483653" r:id="rId5"/>
    <p:sldLayoutId id="2147483654" r:id="rId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467CF4BF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0F_8C7C317A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AF5D47-78B5-7001-5827-D09CA17AD7A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u-HU" dirty="0"/>
              <a:t>A következő lépés a gyakorlat-orientált felsőoktatásban!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8FAC8-82D6-CE57-060F-17010D4958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4350" y="3007236"/>
            <a:ext cx="8053618" cy="1493327"/>
          </a:xfrm>
        </p:spPr>
        <p:txBody>
          <a:bodyPr>
            <a:normAutofit fontScale="70000" lnSpcReduction="20000"/>
          </a:bodyPr>
          <a:lstStyle/>
          <a:p>
            <a:r>
              <a:rPr lang="en-US" sz="10600" dirty="0"/>
              <a:t>PRODIGY</a:t>
            </a:r>
          </a:p>
          <a:p>
            <a:r>
              <a:rPr lang="hu-HU" dirty="0"/>
              <a:t>- Az Univerzális Fejlesztői Platform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578FF-93AB-42C3-F7B8-FCF24CC8038A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D315968A-02C3-47D7-B4DC-6848D999CDC1}" type="datetime1">
              <a:rPr lang="en-US" smtClean="0"/>
              <a:t>5/21/2024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0EB8A-98C2-5001-6B2B-45157F51A91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DF353-0C82-57ED-B502-6AAD865B42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35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55D1B6F-3304-4A6C-4054-407F0681BBD3}"/>
              </a:ext>
            </a:extLst>
          </p:cNvPr>
          <p:cNvSpPr/>
          <p:nvPr/>
        </p:nvSpPr>
        <p:spPr>
          <a:xfrm>
            <a:off x="0" y="747574"/>
            <a:ext cx="7359291" cy="54636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B02C01-8188-9228-A8E7-A4EE7290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7C673B-D375-8B18-5D9D-15976EB5A5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999D03-0DB7-1C79-F2CD-B8FB255EA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A92F4A3-4DD5-C1FD-80E3-43F0C69A0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Koncepci</a:t>
            </a:r>
            <a:r>
              <a:rPr lang="hu-HU" dirty="0"/>
              <a:t>ó</a:t>
            </a:r>
            <a:endParaRPr lang="en-GB" dirty="0"/>
          </a:p>
        </p:txBody>
      </p:sp>
      <p:pic>
        <p:nvPicPr>
          <p:cNvPr id="8" name="Content Placeholder 11" descr="A close-up of a circuit board&#10;&#10;Description automatically generated">
            <a:extLst>
              <a:ext uri="{FF2B5EF4-FFF2-40B4-BE49-F238E27FC236}">
                <a16:creationId xmlns:a16="http://schemas.microsoft.com/office/drawing/2014/main" id="{47CB2690-328F-2F77-FAE0-BA8DD6109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710" b="92258" l="9932" r="93836">
                        <a14:foregroundMark x1="81592" y1="2323" x2="94349" y2="76903"/>
                        <a14:foregroundMark x1="94349" y1="76903" x2="22688" y2="93548"/>
                        <a14:foregroundMark x1="22688" y1="93548" x2="11240" y2="58186"/>
                        <a14:foregroundMark x1="9946" y1="47941" x2="8190" y2="26147"/>
                        <a14:foregroundMark x1="9270" y1="23804" x2="19829" y2="18773"/>
                        <a14:foregroundMark x1="55166" y1="8061" x2="55822" y2="8129"/>
                        <a14:foregroundMark x1="66901" y1="5838" x2="82021" y2="2710"/>
                        <a14:foregroundMark x1="82021" y1="2710" x2="81764" y2="2839"/>
                        <a14:foregroundMark x1="93065" y1="61806" x2="93921" y2="77806"/>
                        <a14:foregroundMark x1="93921" y1="77806" x2="92808" y2="64387"/>
                        <a14:foregroundMark x1="51627" y1="40258" x2="57962" y2="72258"/>
                        <a14:foregroundMark x1="57962" y1="72258" x2="56164" y2="72258"/>
                        <a14:foregroundMark x1="57791" y1="73161" x2="58390" y2="74710"/>
                        <a14:foregroundMark x1="76541" y1="77290" x2="73373" y2="81419"/>
                        <a14:foregroundMark x1="15068" y1="60258" x2="15068" y2="60258"/>
                        <a14:foregroundMark x1="69349" y1="42839" x2="69349" y2="42839"/>
                        <a14:foregroundMark x1="80993" y1="37677" x2="80993" y2="37677"/>
                        <a14:foregroundMark x1="83904" y1="77677" x2="83904" y2="77677"/>
                        <a14:foregroundMark x1="78938" y1="78581" x2="78938" y2="78581"/>
                        <a14:foregroundMark x1="93493" y1="77161" x2="35873" y2="92258"/>
                        <a14:foregroundMark x1="58390" y1="74968" x2="58390" y2="74968"/>
                        <a14:foregroundMark x1="59332" y1="76000" x2="57962" y2="72903"/>
                        <a14:foregroundMark x1="81935" y1="81548" x2="76884" y2="83613"/>
                        <a14:foregroundMark x1="54538" y1="15355" x2="53253" y2="11097"/>
                        <a14:foregroundMark x1="13099" y1="50065" x2="13099" y2="50065"/>
                        <a14:backgroundMark x1="55137" y1="8000" x2="21318" y2="17677"/>
                        <a14:backgroundMark x1="34075" y1="10323" x2="45976" y2="5419"/>
                        <a14:backgroundMark x1="45291" y1="7613" x2="49743" y2="6710"/>
                        <a14:backgroundMark x1="48459" y1="7226" x2="54623" y2="6194"/>
                        <a14:backgroundMark x1="11216" y1="53032" x2="11216" y2="53032"/>
                        <a14:backgroundMark x1="10616" y1="54839" x2="10616" y2="54839"/>
                        <a14:backgroundMark x1="10959" y1="56516" x2="10103" y2="51742"/>
                        <a14:backgroundMark x1="10360" y1="57935" x2="9589" y2="51613"/>
                        <a14:backgroundMark x1="10788" y1="60000" x2="9760" y2="48000"/>
                        <a14:backgroundMark x1="9760" y1="48000" x2="11216" y2="58194"/>
                        <a14:backgroundMark x1="56678" y1="7742" x2="56678" y2="7742"/>
                        <a14:backgroundMark x1="56336" y1="8000" x2="57192" y2="7355"/>
                        <a14:backgroundMark x1="55908" y1="8258" x2="59161" y2="6710"/>
                        <a14:backgroundMark x1="58219" y1="6968" x2="62842" y2="6194"/>
                        <a14:backgroundMark x1="62072" y1="6581" x2="64127" y2="6194"/>
                        <a14:backgroundMark x1="64298" y1="5806" x2="67295" y2="4774"/>
                        <a14:backgroundMark x1="23202" y1="17806" x2="19521" y2="18065"/>
                        <a14:backgroundMark x1="19949" y1="18581" x2="19949" y2="18581"/>
                        <a14:backgroundMark x1="8818" y1="25290" x2="8647" y2="24645"/>
                        <a14:backgroundMark x1="7791" y1="25548" x2="8647" y2="24645"/>
                        <a14:backgroundMark x1="7962" y1="24903" x2="9161" y2="241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7" y="842843"/>
            <a:ext cx="4563590" cy="302806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03C8F9A4-B40B-E395-FD0F-D21422699C32}"/>
              </a:ext>
            </a:extLst>
          </p:cNvPr>
          <p:cNvGrpSpPr/>
          <p:nvPr/>
        </p:nvGrpSpPr>
        <p:grpSpPr>
          <a:xfrm rot="10249736" flipV="1">
            <a:off x="2449894" y="2982528"/>
            <a:ext cx="4882813" cy="3187638"/>
            <a:chOff x="954770" y="703824"/>
            <a:chExt cx="5162907" cy="3348574"/>
          </a:xfrm>
        </p:grpSpPr>
        <p:pic>
          <p:nvPicPr>
            <p:cNvPr id="10" name="Picture 9" descr="A close-up of a computer chip&#10;&#10;Description automatically generated">
              <a:extLst>
                <a:ext uri="{FF2B5EF4-FFF2-40B4-BE49-F238E27FC236}">
                  <a16:creationId xmlns:a16="http://schemas.microsoft.com/office/drawing/2014/main" id="{0F8177C5-B261-E9A9-06CE-2F64D1C89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245" b="93134" l="7530" r="93846">
                          <a14:foregroundMark x1="82915" y1="4245" x2="87206" y2="29089"/>
                          <a14:foregroundMark x1="81619" y1="6367" x2="75789" y2="10612"/>
                          <a14:foregroundMark x1="87045" y1="31835" x2="91579" y2="58801"/>
                          <a14:foregroundMark x1="91336" y1="63296" x2="88502" y2="71286"/>
                          <a14:foregroundMark x1="90202" y1="73908" x2="94008" y2="68539"/>
                          <a14:foregroundMark x1="88259" y1="77154" x2="85587" y2="63670"/>
                          <a14:foregroundMark x1="81134" y1="76654" x2="20648" y2="93134"/>
                          <a14:foregroundMark x1="20648" y1="93134" x2="20486" y2="93009"/>
                          <a14:foregroundMark x1="8259" y1="23970" x2="7530" y2="34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191643" flipV="1">
              <a:off x="954770" y="703824"/>
              <a:ext cx="5162907" cy="334857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63A6A5A-2F90-C601-9E72-E4F737626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10171932" flipV="1">
              <a:off x="2128112" y="2579800"/>
              <a:ext cx="1255549" cy="704765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8D1CBA-CAC2-4DEB-E2B0-487CD28DB19D}"/>
              </a:ext>
            </a:extLst>
          </p:cNvPr>
          <p:cNvGrpSpPr/>
          <p:nvPr/>
        </p:nvGrpSpPr>
        <p:grpSpPr>
          <a:xfrm>
            <a:off x="4304238" y="1024199"/>
            <a:ext cx="3055053" cy="1640677"/>
            <a:chOff x="-37148" y="4328891"/>
            <a:chExt cx="3055053" cy="1640677"/>
          </a:xfrm>
        </p:grpSpPr>
        <p:pic>
          <p:nvPicPr>
            <p:cNvPr id="13" name="Picture 12" descr="A grey electronic box with buttons&#10;&#10;Description automatically generated">
              <a:extLst>
                <a:ext uri="{FF2B5EF4-FFF2-40B4-BE49-F238E27FC236}">
                  <a16:creationId xmlns:a16="http://schemas.microsoft.com/office/drawing/2014/main" id="{D8C0A150-F37F-F0F7-9B1E-A4751552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7155" b="91897" l="10000" r="90000">
                          <a14:foregroundMark x1="51852" y1="7241" x2="51852" y2="7241"/>
                          <a14:foregroundMark x1="44028" y1="13276" x2="44028" y2="13276"/>
                          <a14:foregroundMark x1="46991" y1="11207" x2="16250" y2="36724"/>
                          <a14:foregroundMark x1="46131" y1="90430" x2="48750" y2="91897"/>
                          <a14:backgroundMark x1="32963" y1="83793" x2="32963" y2="83793"/>
                          <a14:backgroundMark x1="32963" y1="83793" x2="22500" y2="78448"/>
                          <a14:backgroundMark x1="22500" y1="78448" x2="22361" y2="78448"/>
                          <a14:backgroundMark x1="33194" y1="85172" x2="45509" y2="92328"/>
                          <a14:backgroundMark x1="47407" y1="93707" x2="52130" y2="96724"/>
                          <a14:backgroundMark x1="52130" y1="94914" x2="53981" y2="93017"/>
                          <a14:backgroundMark x1="46389" y1="93534" x2="38565" y2="87672"/>
                          <a14:backgroundMark x1="42176" y1="88879" x2="45880" y2="92328"/>
                          <a14:backgroundMark x1="46157" y1="90517" x2="40787" y2="88879"/>
                          <a14:backgroundMark x1="55833" y1="89569" x2="83241" y2="5758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7148" y="4328891"/>
              <a:ext cx="3055053" cy="164067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5AA5602-B8D6-0D83-B0FE-B2504F9A2A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39300" b="83658" l="22417" r="90368">
                          <a14:foregroundMark x1="29247" y1="50584" x2="84238" y2="46693"/>
                          <a14:foregroundMark x1="32925" y1="47860" x2="40280" y2="80156"/>
                          <a14:foregroundMark x1="37828" y1="75486" x2="25044" y2="44358"/>
                          <a14:foregroundMark x1="33800" y1="45914" x2="24694" y2="47471"/>
                          <a14:foregroundMark x1="53065" y1="75875" x2="77758" y2="71595"/>
                          <a14:foregroundMark x1="77758" y1="71595" x2="86865" y2="43580"/>
                          <a14:foregroundMark x1="76883" y1="77432" x2="40806" y2="42802"/>
                          <a14:foregroundMark x1="40806" y1="42802" x2="74431" y2="75875"/>
                          <a14:foregroundMark x1="74431" y1="75875" x2="80911" y2="74708"/>
                          <a14:foregroundMark x1="57968" y1="74708" x2="43082" y2="76265"/>
                          <a14:foregroundMark x1="42557" y1="83658" x2="22417" y2="45136"/>
                          <a14:foregroundMark x1="83363" y1="69650" x2="88266" y2="39300"/>
                          <a14:foregroundMark x1="87215" y1="56420" x2="90368" y2="39300"/>
                        </a14:backgroundRemoval>
                      </a14:imgEffect>
                    </a14:imgLayer>
                  </a14:imgProps>
                </a:ext>
              </a:extLst>
            </a:blip>
            <a:srcRect l="18194" t="34594" r="7448" b="12403"/>
            <a:stretch/>
          </p:blipFill>
          <p:spPr>
            <a:xfrm rot="20034101">
              <a:off x="1687144" y="5093386"/>
              <a:ext cx="888149" cy="28493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3A66679-FDA7-E1F4-E84C-35FD817D6EB9}"/>
              </a:ext>
            </a:extLst>
          </p:cNvPr>
          <p:cNvSpPr txBox="1"/>
          <p:nvPr/>
        </p:nvSpPr>
        <p:spPr>
          <a:xfrm>
            <a:off x="7522795" y="1024199"/>
            <a:ext cx="449179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6000" dirty="0">
                <a:solidFill>
                  <a:schemeClr val="accent1"/>
                </a:solidFill>
              </a:rPr>
              <a:t>Modularitás</a:t>
            </a:r>
            <a:endParaRPr lang="en-GB" sz="6000" dirty="0">
              <a:solidFill>
                <a:schemeClr val="accent1"/>
              </a:solidFill>
            </a:endParaRPr>
          </a:p>
          <a:p>
            <a:endParaRPr lang="hu-HU" sz="6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6000" dirty="0">
                <a:solidFill>
                  <a:schemeClr val="accent1"/>
                </a:solidFill>
              </a:rPr>
              <a:t>Időtállóság</a:t>
            </a:r>
            <a:endParaRPr lang="en-GB" sz="6000" dirty="0">
              <a:solidFill>
                <a:schemeClr val="accent1"/>
              </a:solidFill>
            </a:endParaRPr>
          </a:p>
          <a:p>
            <a:endParaRPr lang="hu-HU" sz="6000" dirty="0">
              <a:solidFill>
                <a:schemeClr val="accent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6000" dirty="0">
                <a:solidFill>
                  <a:schemeClr val="accent1"/>
                </a:solidFill>
              </a:rPr>
              <a:t>Lefedettség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847BDF3-1B0B-9989-F487-433018FA73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7415" y="5179608"/>
            <a:ext cx="2816942" cy="70275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CA8E655-DD66-F1DA-A76D-8AD5F7F70D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616768" y="4996069"/>
            <a:ext cx="3882885" cy="390939"/>
          </a:xfrm>
          <a:prstGeom prst="bentConnector3">
            <a:avLst>
              <a:gd name="adj1" fmla="val 90273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5957A3F-D491-4F50-9AFD-DDD0568B3805}"/>
              </a:ext>
            </a:extLst>
          </p:cNvPr>
          <p:cNvSpPr txBox="1"/>
          <p:nvPr/>
        </p:nvSpPr>
        <p:spPr>
          <a:xfrm>
            <a:off x="197725" y="4558778"/>
            <a:ext cx="348044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sz="4400" dirty="0" err="1">
                <a:solidFill>
                  <a:schemeClr val="accent1"/>
                </a:solidFill>
              </a:rPr>
              <a:t>Sticks</a:t>
            </a:r>
            <a:r>
              <a:rPr lang="hu-HU" sz="4400" dirty="0">
                <a:solidFill>
                  <a:schemeClr val="accent1"/>
                </a:solidFill>
              </a:rPr>
              <a:t>!</a:t>
            </a:r>
          </a:p>
        </p:txBody>
      </p:sp>
      <p:pic>
        <p:nvPicPr>
          <p:cNvPr id="7" name="Picture 6" descr="A black and white logo&#10;&#10;Description automatically generated">
            <a:extLst>
              <a:ext uri="{FF2B5EF4-FFF2-40B4-BE49-F238E27FC236}">
                <a16:creationId xmlns:a16="http://schemas.microsoft.com/office/drawing/2014/main" id="{4525DDE1-F64C-7989-9448-AEC22D5251C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543"/>
          <a:stretch/>
        </p:blipFill>
        <p:spPr>
          <a:xfrm rot="20801532">
            <a:off x="907178" y="3222951"/>
            <a:ext cx="199894" cy="20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006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4C74C-E8E9-DF51-F121-23D6218D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DF0B-E2BA-43CC-A1E7-610515E15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61DDE-1E1E-3420-5D71-394E73233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9A980A-A0E8-E354-061D-49CE067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3" y="0"/>
            <a:ext cx="11851177" cy="735540"/>
          </a:xfrm>
        </p:spPr>
        <p:txBody>
          <a:bodyPr/>
          <a:lstStyle/>
          <a:p>
            <a:r>
              <a:rPr lang="hu-HU" dirty="0"/>
              <a:t>Blokk diagramm</a:t>
            </a:r>
            <a:endParaRPr lang="en-US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6261B4B-040B-C276-1759-7CBD876CF708}"/>
              </a:ext>
            </a:extLst>
          </p:cNvPr>
          <p:cNvSpPr/>
          <p:nvPr/>
        </p:nvSpPr>
        <p:spPr>
          <a:xfrm>
            <a:off x="340824" y="1381351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NFC</a:t>
            </a:r>
            <a:endParaRPr lang="en-US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D0C7504-1443-4971-21C3-AB147A78224E}"/>
              </a:ext>
            </a:extLst>
          </p:cNvPr>
          <p:cNvSpPr/>
          <p:nvPr/>
        </p:nvSpPr>
        <p:spPr>
          <a:xfrm>
            <a:off x="340824" y="2305548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uSD</a:t>
            </a:r>
            <a:endParaRPr lang="en-US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6E9FDDB2-6C23-F300-AF99-CBF207E1F102}"/>
              </a:ext>
            </a:extLst>
          </p:cNvPr>
          <p:cNvSpPr/>
          <p:nvPr/>
        </p:nvSpPr>
        <p:spPr>
          <a:xfrm>
            <a:off x="340821" y="3229745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TFT SCREEN</a:t>
            </a:r>
            <a:endParaRPr lang="en-US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6A6D345F-F120-2DF6-3D5B-A08435676093}"/>
              </a:ext>
            </a:extLst>
          </p:cNvPr>
          <p:cNvSpPr/>
          <p:nvPr/>
        </p:nvSpPr>
        <p:spPr>
          <a:xfrm>
            <a:off x="340821" y="5024230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BRKOUT</a:t>
            </a:r>
            <a:endParaRPr lang="en-US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DABDB78B-9250-8C11-7BFF-9623F0431A33}"/>
              </a:ext>
            </a:extLst>
          </p:cNvPr>
          <p:cNvSpPr/>
          <p:nvPr/>
        </p:nvSpPr>
        <p:spPr>
          <a:xfrm>
            <a:off x="340821" y="4150581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ACCEL / GYRO</a:t>
            </a:r>
            <a:endParaRPr lang="en-US" dirty="0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0274C73-FE29-31B0-0F9E-C3774D2FF629}"/>
              </a:ext>
            </a:extLst>
          </p:cNvPr>
          <p:cNvSpPr/>
          <p:nvPr/>
        </p:nvSpPr>
        <p:spPr>
          <a:xfrm>
            <a:off x="3850374" y="1381351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ESP32</a:t>
            </a:r>
            <a:endParaRPr lang="en-US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6C5BCA41-057D-77CD-932E-5DFAEA3D1A8A}"/>
              </a:ext>
            </a:extLst>
          </p:cNvPr>
          <p:cNvSpPr/>
          <p:nvPr/>
        </p:nvSpPr>
        <p:spPr>
          <a:xfrm>
            <a:off x="3850374" y="3268457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BRKOUT</a:t>
            </a:r>
            <a:endParaRPr lang="en-US" dirty="0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F3176C9A-9DEC-C796-51F1-2B06E8755909}"/>
              </a:ext>
            </a:extLst>
          </p:cNvPr>
          <p:cNvSpPr/>
          <p:nvPr/>
        </p:nvSpPr>
        <p:spPr>
          <a:xfrm>
            <a:off x="3850374" y="2305548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USB-TTL</a:t>
            </a:r>
            <a:endParaRPr lang="en-US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90261BC-514D-16F0-A335-F82381DCCF17}"/>
              </a:ext>
            </a:extLst>
          </p:cNvPr>
          <p:cNvSpPr/>
          <p:nvPr/>
        </p:nvSpPr>
        <p:spPr>
          <a:xfrm>
            <a:off x="10736484" y="1402043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POT.</a:t>
            </a:r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2BCF84F2-780C-7EB4-CB1C-8787A160DCF3}"/>
              </a:ext>
            </a:extLst>
          </p:cNvPr>
          <p:cNvSpPr/>
          <p:nvPr/>
        </p:nvSpPr>
        <p:spPr>
          <a:xfrm>
            <a:off x="10736484" y="2326240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LIGHT</a:t>
            </a:r>
            <a:endParaRPr lang="en-US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3F8632A-4F8B-BC6A-CF35-F776A40D536A}"/>
              </a:ext>
            </a:extLst>
          </p:cNvPr>
          <p:cNvSpPr/>
          <p:nvPr/>
        </p:nvSpPr>
        <p:spPr>
          <a:xfrm>
            <a:off x="10736481" y="3250437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JOYSTICK x2</a:t>
            </a:r>
            <a:endParaRPr lang="en-US" dirty="0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3F03EE1B-C9AE-6ADB-5AB3-F74AAAFE2B3D}"/>
              </a:ext>
            </a:extLst>
          </p:cNvPr>
          <p:cNvSpPr/>
          <p:nvPr/>
        </p:nvSpPr>
        <p:spPr>
          <a:xfrm>
            <a:off x="10736480" y="4174634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MICROPH/v TMP36</a:t>
            </a:r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8623093B-46B0-12B5-ABB2-633A3E03D286}"/>
              </a:ext>
            </a:extLst>
          </p:cNvPr>
          <p:cNvSpPr/>
          <p:nvPr/>
        </p:nvSpPr>
        <p:spPr>
          <a:xfrm>
            <a:off x="10736480" y="5098830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DAC/ACD</a:t>
            </a:r>
            <a:br>
              <a:rPr lang="hu-HU" dirty="0"/>
            </a:br>
            <a:r>
              <a:rPr lang="hu-HU" dirty="0"/>
              <a:t>BRKOUT</a:t>
            </a:r>
            <a:endParaRPr lang="en-US" dirty="0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228BE755-3AA1-5232-4929-5D2B3AB8EA62}"/>
              </a:ext>
            </a:extLst>
          </p:cNvPr>
          <p:cNvSpPr/>
          <p:nvPr/>
        </p:nvSpPr>
        <p:spPr>
          <a:xfrm>
            <a:off x="9033556" y="1381351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BUTTON x 4</a:t>
            </a:r>
            <a:endParaRPr lang="en-US" dirty="0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D62B1CAF-C1B9-7568-CA04-1FFEE5E0C832}"/>
              </a:ext>
            </a:extLst>
          </p:cNvPr>
          <p:cNvSpPr/>
          <p:nvPr/>
        </p:nvSpPr>
        <p:spPr>
          <a:xfrm>
            <a:off x="9030389" y="2303371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LED+RGB x3</a:t>
            </a:r>
            <a:endParaRPr lang="en-US" dirty="0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164E5E7-FAAA-F760-3C31-73E15D027952}"/>
              </a:ext>
            </a:extLst>
          </p:cNvPr>
          <p:cNvSpPr/>
          <p:nvPr/>
        </p:nvSpPr>
        <p:spPr>
          <a:xfrm>
            <a:off x="7243352" y="3289331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NEOPIXEL +BRKOUT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EEB062B-EA78-F2E6-F2A6-34FB84C7457D}"/>
              </a:ext>
            </a:extLst>
          </p:cNvPr>
          <p:cNvSpPr/>
          <p:nvPr/>
        </p:nvSpPr>
        <p:spPr>
          <a:xfrm>
            <a:off x="7243353" y="2337465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CAN_OUT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547681C1-C1CA-9C27-67DB-FF7047FD2D6B}"/>
              </a:ext>
            </a:extLst>
          </p:cNvPr>
          <p:cNvSpPr/>
          <p:nvPr/>
        </p:nvSpPr>
        <p:spPr>
          <a:xfrm>
            <a:off x="5538651" y="1254034"/>
            <a:ext cx="1114697" cy="4624251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MCU</a:t>
            </a:r>
          </a:p>
          <a:p>
            <a:pPr algn="ctr"/>
            <a:r>
              <a:rPr lang="hu-HU" dirty="0"/>
              <a:t>-</a:t>
            </a:r>
          </a:p>
          <a:p>
            <a:pPr algn="ctr"/>
            <a:r>
              <a:rPr lang="hu-HU" dirty="0"/>
              <a:t>ARDUINO</a:t>
            </a:r>
          </a:p>
          <a:p>
            <a:pPr algn="ctr"/>
            <a:r>
              <a:rPr lang="hu-HU" dirty="0"/>
              <a:t>/</a:t>
            </a:r>
          </a:p>
          <a:p>
            <a:pPr algn="ctr"/>
            <a:r>
              <a:rPr lang="hu-HU" dirty="0"/>
              <a:t>STM32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5FBFB0-D1B5-66A5-0D9B-42AB18798C8E}"/>
              </a:ext>
            </a:extLst>
          </p:cNvPr>
          <p:cNvSpPr/>
          <p:nvPr/>
        </p:nvSpPr>
        <p:spPr>
          <a:xfrm>
            <a:off x="3675016" y="1254034"/>
            <a:ext cx="1524000" cy="2812869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5DE4B9-1AE0-53BA-DF8C-DB6D6FFA258D}"/>
              </a:ext>
            </a:extLst>
          </p:cNvPr>
          <p:cNvSpPr/>
          <p:nvPr/>
        </p:nvSpPr>
        <p:spPr>
          <a:xfrm>
            <a:off x="136170" y="1217496"/>
            <a:ext cx="1524000" cy="466079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ABDF4C16-041A-AD5D-F87E-ECB8E9101554}"/>
              </a:ext>
            </a:extLst>
          </p:cNvPr>
          <p:cNvSpPr/>
          <p:nvPr/>
        </p:nvSpPr>
        <p:spPr>
          <a:xfrm>
            <a:off x="9030389" y="4188077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PWM / D</a:t>
            </a:r>
            <a:br>
              <a:rPr lang="hu-HU" dirty="0"/>
            </a:br>
            <a:r>
              <a:rPr lang="hu-HU" dirty="0"/>
              <a:t>BRKOUT</a:t>
            </a:r>
            <a:endParaRPr lang="en-US" dirty="0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BFBCDC62-F409-77EC-C189-73CB6B3F44F1}"/>
              </a:ext>
            </a:extLst>
          </p:cNvPr>
          <p:cNvSpPr/>
          <p:nvPr/>
        </p:nvSpPr>
        <p:spPr>
          <a:xfrm>
            <a:off x="9020616" y="3265762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BUZZER</a:t>
            </a: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F480346B-480F-0CF9-7D73-B4B2940BCEE9}"/>
              </a:ext>
            </a:extLst>
          </p:cNvPr>
          <p:cNvSpPr/>
          <p:nvPr/>
        </p:nvSpPr>
        <p:spPr>
          <a:xfrm>
            <a:off x="7243351" y="4181867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MOTOR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Flowchart: Process 50">
            <a:extLst>
              <a:ext uri="{FF2B5EF4-FFF2-40B4-BE49-F238E27FC236}">
                <a16:creationId xmlns:a16="http://schemas.microsoft.com/office/drawing/2014/main" id="{1B13ADBE-5B3C-8B96-DDE3-067578265AD3}"/>
              </a:ext>
            </a:extLst>
          </p:cNvPr>
          <p:cNvSpPr/>
          <p:nvPr/>
        </p:nvSpPr>
        <p:spPr>
          <a:xfrm>
            <a:off x="7243353" y="1379153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USB HOST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CBC024-FB97-C714-919E-3168AD39AA90}"/>
              </a:ext>
            </a:extLst>
          </p:cNvPr>
          <p:cNvSpPr/>
          <p:nvPr/>
        </p:nvSpPr>
        <p:spPr>
          <a:xfrm>
            <a:off x="7059483" y="1269131"/>
            <a:ext cx="1524000" cy="3755098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3E6CCC-3282-34E4-3B2E-23A83A90E0CD}"/>
              </a:ext>
            </a:extLst>
          </p:cNvPr>
          <p:cNvSpPr/>
          <p:nvPr/>
        </p:nvSpPr>
        <p:spPr>
          <a:xfrm>
            <a:off x="8806345" y="1254034"/>
            <a:ext cx="1524000" cy="3770196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F773E4-0344-4687-0F4A-A5DF51EF6D22}"/>
              </a:ext>
            </a:extLst>
          </p:cNvPr>
          <p:cNvSpPr/>
          <p:nvPr/>
        </p:nvSpPr>
        <p:spPr>
          <a:xfrm>
            <a:off x="10531830" y="1261039"/>
            <a:ext cx="1524000" cy="462425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0466860-5DA0-3B34-CC82-BEC1FF444E5D}"/>
              </a:ext>
            </a:extLst>
          </p:cNvPr>
          <p:cNvCxnSpPr>
            <a:cxnSpLocks/>
            <a:stCxn id="34" idx="2"/>
          </p:cNvCxnSpPr>
          <p:nvPr/>
        </p:nvCxnSpPr>
        <p:spPr>
          <a:xfrm rot="16200000" flipH="1">
            <a:off x="4644912" y="3859007"/>
            <a:ext cx="717706" cy="1133498"/>
          </a:xfrm>
          <a:prstGeom prst="bentConnector2">
            <a:avLst/>
          </a:prstGeom>
          <a:ln w="3810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E70E64E-F727-0EA2-1FA2-BE2643425A90}"/>
              </a:ext>
            </a:extLst>
          </p:cNvPr>
          <p:cNvCxnSpPr>
            <a:cxnSpLocks/>
          </p:cNvCxnSpPr>
          <p:nvPr/>
        </p:nvCxnSpPr>
        <p:spPr>
          <a:xfrm>
            <a:off x="3433551" y="5197640"/>
            <a:ext cx="2120144" cy="91728"/>
          </a:xfrm>
          <a:prstGeom prst="bentConnector3">
            <a:avLst>
              <a:gd name="adj1" fmla="val 48027"/>
            </a:avLst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B4DB4D-79A2-D9A5-7DF1-0530330C41C2}"/>
              </a:ext>
            </a:extLst>
          </p:cNvPr>
          <p:cNvCxnSpPr>
            <a:cxnSpLocks/>
          </p:cNvCxnSpPr>
          <p:nvPr/>
        </p:nvCxnSpPr>
        <p:spPr>
          <a:xfrm>
            <a:off x="1675214" y="5861400"/>
            <a:ext cx="3878481" cy="16885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89F87E39-5413-D39D-E8F2-9141DCF74A5E}"/>
              </a:ext>
            </a:extLst>
          </p:cNvPr>
          <p:cNvCxnSpPr>
            <a:cxnSpLocks/>
          </p:cNvCxnSpPr>
          <p:nvPr/>
        </p:nvCxnSpPr>
        <p:spPr>
          <a:xfrm flipH="1" flipV="1">
            <a:off x="6653348" y="5861400"/>
            <a:ext cx="3878481" cy="23889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1C98D9BE-1CEE-2B2F-9E35-CDFA5FB1027B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7828528" y="3849051"/>
            <a:ext cx="564639" cy="2914997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4CB4002-5F07-7D77-FD7B-02B41031411E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7084829" y="4592749"/>
            <a:ext cx="305174" cy="1168135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3D90488-F9FE-4D45-73E7-6DB0D372C716}"/>
              </a:ext>
            </a:extLst>
          </p:cNvPr>
          <p:cNvSpPr txBox="1"/>
          <p:nvPr/>
        </p:nvSpPr>
        <p:spPr>
          <a:xfrm>
            <a:off x="647940" y="800749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SPI</a:t>
            </a:r>
            <a:endParaRPr lang="en-US" sz="2000" b="1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1B980B12-05E8-2A57-68E7-542C88F0ED92}"/>
              </a:ext>
            </a:extLst>
          </p:cNvPr>
          <p:cNvSpPr txBox="1"/>
          <p:nvPr/>
        </p:nvSpPr>
        <p:spPr>
          <a:xfrm>
            <a:off x="1909551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I</a:t>
            </a:r>
            <a:r>
              <a:rPr lang="hu-HU" sz="2000" b="1" baseline="30000" dirty="0"/>
              <a:t>2</a:t>
            </a:r>
            <a:r>
              <a:rPr lang="hu-HU" sz="2000" b="1" dirty="0"/>
              <a:t>C</a:t>
            </a:r>
            <a:endParaRPr lang="en-US" sz="2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38AFB0-C14F-932C-0E33-5169167916C6}"/>
              </a:ext>
            </a:extLst>
          </p:cNvPr>
          <p:cNvSpPr txBox="1"/>
          <p:nvPr/>
        </p:nvSpPr>
        <p:spPr>
          <a:xfrm>
            <a:off x="3675016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SERIAL</a:t>
            </a:r>
            <a:endParaRPr lang="en-US" sz="2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8054D0-2414-0AEB-76CD-FFB152423EBF}"/>
              </a:ext>
            </a:extLst>
          </p:cNvPr>
          <p:cNvSpPr txBox="1"/>
          <p:nvPr/>
        </p:nvSpPr>
        <p:spPr>
          <a:xfrm>
            <a:off x="7008025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SPECIAL</a:t>
            </a:r>
            <a:endParaRPr lang="en-US" sz="2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014200-AE91-85C8-D16C-7B78EEB8CAA5}"/>
              </a:ext>
            </a:extLst>
          </p:cNvPr>
          <p:cNvSpPr txBox="1"/>
          <p:nvPr/>
        </p:nvSpPr>
        <p:spPr>
          <a:xfrm>
            <a:off x="8773490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DIGITAL</a:t>
            </a:r>
            <a:endParaRPr lang="en-US" sz="20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51FBAD-CC55-25BE-D69F-020730D792C1}"/>
              </a:ext>
            </a:extLst>
          </p:cNvPr>
          <p:cNvSpPr txBox="1"/>
          <p:nvPr/>
        </p:nvSpPr>
        <p:spPr>
          <a:xfrm>
            <a:off x="10531829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ANALOG</a:t>
            </a:r>
            <a:endParaRPr lang="en-US" sz="20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32EA0D-4DD0-A517-E74E-9D62054C80C1}"/>
              </a:ext>
            </a:extLst>
          </p:cNvPr>
          <p:cNvSpPr txBox="1"/>
          <p:nvPr/>
        </p:nvSpPr>
        <p:spPr>
          <a:xfrm>
            <a:off x="4630906" y="546689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 PIN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15A120A-5996-3645-AB02-CFEA8E931C30}"/>
              </a:ext>
            </a:extLst>
          </p:cNvPr>
          <p:cNvSpPr txBox="1"/>
          <p:nvPr/>
        </p:nvSpPr>
        <p:spPr>
          <a:xfrm>
            <a:off x="4623116" y="48892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 PIN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B2CB9-5E67-9C11-2906-26F17AB3F36A}"/>
              </a:ext>
            </a:extLst>
          </p:cNvPr>
          <p:cNvSpPr txBox="1"/>
          <p:nvPr/>
        </p:nvSpPr>
        <p:spPr>
          <a:xfrm>
            <a:off x="4624152" y="4373306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6</a:t>
            </a:r>
            <a:r>
              <a:rPr lang="en-US" sz="2000" b="1" dirty="0"/>
              <a:t> PIN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C0DF6F-4422-8B3D-8B05-E849FEE9A24A}"/>
              </a:ext>
            </a:extLst>
          </p:cNvPr>
          <p:cNvSpPr txBox="1"/>
          <p:nvPr/>
        </p:nvSpPr>
        <p:spPr>
          <a:xfrm>
            <a:off x="6776113" y="4984239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9 PIN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BDB2C1-1C24-A9F9-EA94-6DB4EFC6F77D}"/>
              </a:ext>
            </a:extLst>
          </p:cNvPr>
          <p:cNvSpPr txBox="1"/>
          <p:nvPr/>
        </p:nvSpPr>
        <p:spPr>
          <a:xfrm>
            <a:off x="7870864" y="5248033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32</a:t>
            </a:r>
            <a:r>
              <a:rPr lang="en-US" sz="2000" b="1" dirty="0"/>
              <a:t> PIN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D8B87C-5D38-8F39-E2C7-C1C367CC37D9}"/>
              </a:ext>
            </a:extLst>
          </p:cNvPr>
          <p:cNvSpPr txBox="1"/>
          <p:nvPr/>
        </p:nvSpPr>
        <p:spPr>
          <a:xfrm>
            <a:off x="8008849" y="5543209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6</a:t>
            </a:r>
            <a:r>
              <a:rPr lang="en-US" sz="2000" b="1" dirty="0"/>
              <a:t> PIN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577BF8-E3CB-549B-3737-B3CB5A7BC908}"/>
              </a:ext>
            </a:extLst>
          </p:cNvPr>
          <p:cNvSpPr txBox="1"/>
          <p:nvPr/>
        </p:nvSpPr>
        <p:spPr>
          <a:xfrm>
            <a:off x="5538650" y="860929"/>
            <a:ext cx="111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64/</a:t>
            </a:r>
            <a:r>
              <a:rPr lang="hu-HU" sz="1600" b="1" dirty="0"/>
              <a:t>64</a:t>
            </a:r>
            <a:r>
              <a:rPr lang="en-US" sz="1600" b="1" dirty="0"/>
              <a:t> PIN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CA2D445B-97D4-A264-60D1-88D6BB1FA2C3}"/>
              </a:ext>
            </a:extLst>
          </p:cNvPr>
          <p:cNvSpPr/>
          <p:nvPr/>
        </p:nvSpPr>
        <p:spPr>
          <a:xfrm>
            <a:off x="2081349" y="1381351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LCD , KEYPAD</a:t>
            </a:r>
            <a:endParaRPr lang="en-US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119AAF7A-413A-9BC1-DCB2-BE96B7B2502F}"/>
              </a:ext>
            </a:extLst>
          </p:cNvPr>
          <p:cNvSpPr/>
          <p:nvPr/>
        </p:nvSpPr>
        <p:spPr>
          <a:xfrm>
            <a:off x="2100899" y="3991264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OLED</a:t>
            </a:r>
          </a:p>
        </p:txBody>
      </p:sp>
      <p:sp>
        <p:nvSpPr>
          <p:cNvPr id="26" name="Flowchart: Process 25">
            <a:extLst>
              <a:ext uri="{FF2B5EF4-FFF2-40B4-BE49-F238E27FC236}">
                <a16:creationId xmlns:a16="http://schemas.microsoft.com/office/drawing/2014/main" id="{681B1195-6D5C-8E7A-C85F-6A1256A6288B}"/>
              </a:ext>
            </a:extLst>
          </p:cNvPr>
          <p:cNvSpPr/>
          <p:nvPr/>
        </p:nvSpPr>
        <p:spPr>
          <a:xfrm>
            <a:off x="2069643" y="2214517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TMP/HM/BAROM</a:t>
            </a:r>
            <a:endParaRPr lang="en-US" dirty="0"/>
          </a:p>
        </p:txBody>
      </p:sp>
      <p:sp>
        <p:nvSpPr>
          <p:cNvPr id="31" name="Flowchart: Process 30">
            <a:extLst>
              <a:ext uri="{FF2B5EF4-FFF2-40B4-BE49-F238E27FC236}">
                <a16:creationId xmlns:a16="http://schemas.microsoft.com/office/drawing/2014/main" id="{1843B223-C3DC-EC93-1ECA-7DC6AC5C2118}"/>
              </a:ext>
            </a:extLst>
          </p:cNvPr>
          <p:cNvSpPr/>
          <p:nvPr/>
        </p:nvSpPr>
        <p:spPr>
          <a:xfrm>
            <a:off x="2100900" y="4883530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BRKOUT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EEBA22-BF1B-E874-14FC-22E0C06C624D}"/>
              </a:ext>
            </a:extLst>
          </p:cNvPr>
          <p:cNvSpPr/>
          <p:nvPr/>
        </p:nvSpPr>
        <p:spPr>
          <a:xfrm>
            <a:off x="1909551" y="1217495"/>
            <a:ext cx="1524000" cy="453294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38FD1547-A1E7-E977-4D13-CE228B538CBA}"/>
              </a:ext>
            </a:extLst>
          </p:cNvPr>
          <p:cNvSpPr/>
          <p:nvPr/>
        </p:nvSpPr>
        <p:spPr>
          <a:xfrm>
            <a:off x="2081348" y="3106783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4x7 SEG.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59423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BA92A6AA-E79B-1C65-0AFE-BB6E29612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920" y="3611132"/>
            <a:ext cx="2180864" cy="174469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4C74C-E8E9-DF51-F121-23D6218D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DF0B-E2BA-43CC-A1E7-610515E15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61DDE-1E1E-3420-5D71-394E73233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9A980A-A0E8-E354-061D-49CE067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3" y="0"/>
            <a:ext cx="11851177" cy="735540"/>
          </a:xfrm>
        </p:spPr>
        <p:txBody>
          <a:bodyPr/>
          <a:lstStyle/>
          <a:p>
            <a:r>
              <a:rPr lang="hu-HU" dirty="0"/>
              <a:t>STM32 </a:t>
            </a:r>
            <a:r>
              <a:rPr lang="hu-HU" dirty="0" err="1"/>
              <a:t>Block</a:t>
            </a:r>
            <a:r>
              <a:rPr lang="hu-HU" dirty="0"/>
              <a:t> diagram (B1)</a:t>
            </a:r>
            <a:endParaRPr lang="en-US" dirty="0"/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6261B4B-040B-C276-1759-7CBD876CF708}"/>
              </a:ext>
            </a:extLst>
          </p:cNvPr>
          <p:cNvSpPr/>
          <p:nvPr/>
        </p:nvSpPr>
        <p:spPr>
          <a:xfrm>
            <a:off x="340824" y="1381351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NFC</a:t>
            </a:r>
            <a:endParaRPr lang="en-US" dirty="0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FD0C7504-1443-4971-21C3-AB147A78224E}"/>
              </a:ext>
            </a:extLst>
          </p:cNvPr>
          <p:cNvSpPr/>
          <p:nvPr/>
        </p:nvSpPr>
        <p:spPr>
          <a:xfrm>
            <a:off x="340824" y="2305548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/>
              <a:t>uSD</a:t>
            </a:r>
            <a:endParaRPr lang="en-US" dirty="0"/>
          </a:p>
        </p:txBody>
      </p:sp>
      <p:sp>
        <p:nvSpPr>
          <p:cNvPr id="10" name="Flowchart: Process 9">
            <a:extLst>
              <a:ext uri="{FF2B5EF4-FFF2-40B4-BE49-F238E27FC236}">
                <a16:creationId xmlns:a16="http://schemas.microsoft.com/office/drawing/2014/main" id="{6E9FDDB2-6C23-F300-AF99-CBF207E1F102}"/>
              </a:ext>
            </a:extLst>
          </p:cNvPr>
          <p:cNvSpPr/>
          <p:nvPr/>
        </p:nvSpPr>
        <p:spPr>
          <a:xfrm>
            <a:off x="340821" y="3229745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TFT SCREEN</a:t>
            </a:r>
            <a:endParaRPr lang="en-US" dirty="0"/>
          </a:p>
        </p:txBody>
      </p:sp>
      <p:sp>
        <p:nvSpPr>
          <p:cNvPr id="11" name="Flowchart: Process 10">
            <a:extLst>
              <a:ext uri="{FF2B5EF4-FFF2-40B4-BE49-F238E27FC236}">
                <a16:creationId xmlns:a16="http://schemas.microsoft.com/office/drawing/2014/main" id="{6A6D345F-F120-2DF6-3D5B-A08435676093}"/>
              </a:ext>
            </a:extLst>
          </p:cNvPr>
          <p:cNvSpPr/>
          <p:nvPr/>
        </p:nvSpPr>
        <p:spPr>
          <a:xfrm>
            <a:off x="340821" y="5024230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BRKOUT</a:t>
            </a:r>
            <a:endParaRPr lang="en-US" dirty="0"/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DABDB78B-9250-8C11-7BFF-9623F0431A33}"/>
              </a:ext>
            </a:extLst>
          </p:cNvPr>
          <p:cNvSpPr/>
          <p:nvPr/>
        </p:nvSpPr>
        <p:spPr>
          <a:xfrm>
            <a:off x="340821" y="4150581"/>
            <a:ext cx="1114697" cy="644434"/>
          </a:xfrm>
          <a:prstGeom prst="flowChartProcess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ACCEL / GYRO</a:t>
            </a:r>
            <a:endParaRPr lang="en-US" dirty="0"/>
          </a:p>
        </p:txBody>
      </p:sp>
      <p:sp>
        <p:nvSpPr>
          <p:cNvPr id="16" name="Flowchart: Process 15">
            <a:extLst>
              <a:ext uri="{FF2B5EF4-FFF2-40B4-BE49-F238E27FC236}">
                <a16:creationId xmlns:a16="http://schemas.microsoft.com/office/drawing/2014/main" id="{40274C73-FE29-31B0-0F9E-C3774D2FF629}"/>
              </a:ext>
            </a:extLst>
          </p:cNvPr>
          <p:cNvSpPr/>
          <p:nvPr/>
        </p:nvSpPr>
        <p:spPr>
          <a:xfrm>
            <a:off x="3850374" y="1381351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NANO</a:t>
            </a:r>
            <a:endParaRPr lang="en-US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90261BC-514D-16F0-A335-F82381DCCF17}"/>
              </a:ext>
            </a:extLst>
          </p:cNvPr>
          <p:cNvSpPr/>
          <p:nvPr/>
        </p:nvSpPr>
        <p:spPr>
          <a:xfrm>
            <a:off x="10736484" y="1402043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POT.</a:t>
            </a:r>
            <a:endParaRPr lang="en-US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3F8632A-4F8B-BC6A-CF35-F776A40D536A}"/>
              </a:ext>
            </a:extLst>
          </p:cNvPr>
          <p:cNvSpPr/>
          <p:nvPr/>
        </p:nvSpPr>
        <p:spPr>
          <a:xfrm>
            <a:off x="10736479" y="2200121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JOYSTICK x2</a:t>
            </a:r>
            <a:endParaRPr lang="en-US" dirty="0"/>
          </a:p>
        </p:txBody>
      </p:sp>
      <p:sp>
        <p:nvSpPr>
          <p:cNvPr id="23" name="Flowchart: Process 22">
            <a:extLst>
              <a:ext uri="{FF2B5EF4-FFF2-40B4-BE49-F238E27FC236}">
                <a16:creationId xmlns:a16="http://schemas.microsoft.com/office/drawing/2014/main" id="{3F03EE1B-C9AE-6ADB-5AB3-F74AAAFE2B3D}"/>
              </a:ext>
            </a:extLst>
          </p:cNvPr>
          <p:cNvSpPr/>
          <p:nvPr/>
        </p:nvSpPr>
        <p:spPr>
          <a:xfrm>
            <a:off x="10736478" y="3019869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DAC/ACD</a:t>
            </a:r>
            <a:br>
              <a:rPr lang="hu-HU" dirty="0"/>
            </a:br>
            <a:r>
              <a:rPr lang="hu-HU" dirty="0"/>
              <a:t>BRKOUT</a:t>
            </a:r>
            <a:endParaRPr lang="en-US" dirty="0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228BE755-3AA1-5232-4929-5D2B3AB8EA62}"/>
              </a:ext>
            </a:extLst>
          </p:cNvPr>
          <p:cNvSpPr/>
          <p:nvPr/>
        </p:nvSpPr>
        <p:spPr>
          <a:xfrm>
            <a:off x="9033556" y="1381351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BUTTON x 4</a:t>
            </a:r>
            <a:endParaRPr lang="en-US" dirty="0"/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DEEB062B-EA78-F2E6-F2A6-34FB84C7457D}"/>
              </a:ext>
            </a:extLst>
          </p:cNvPr>
          <p:cNvSpPr/>
          <p:nvPr/>
        </p:nvSpPr>
        <p:spPr>
          <a:xfrm>
            <a:off x="7259184" y="1416041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CAN_OUT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547681C1-C1CA-9C27-67DB-FF7047FD2D6B}"/>
              </a:ext>
            </a:extLst>
          </p:cNvPr>
          <p:cNvSpPr/>
          <p:nvPr/>
        </p:nvSpPr>
        <p:spPr>
          <a:xfrm>
            <a:off x="5538651" y="1254034"/>
            <a:ext cx="1114697" cy="4624251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STM32</a:t>
            </a:r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5FBFB0-D1B5-66A5-0D9B-42AB18798C8E}"/>
              </a:ext>
            </a:extLst>
          </p:cNvPr>
          <p:cNvSpPr/>
          <p:nvPr/>
        </p:nvSpPr>
        <p:spPr>
          <a:xfrm>
            <a:off x="3675016" y="1254034"/>
            <a:ext cx="1524000" cy="888805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5DE4B9-1AE0-53BA-DF8C-DB6D6FFA258D}"/>
              </a:ext>
            </a:extLst>
          </p:cNvPr>
          <p:cNvSpPr/>
          <p:nvPr/>
        </p:nvSpPr>
        <p:spPr>
          <a:xfrm>
            <a:off x="136170" y="1217496"/>
            <a:ext cx="1524000" cy="466079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ABDF4C16-041A-AD5D-F87E-ECB8E9101554}"/>
              </a:ext>
            </a:extLst>
          </p:cNvPr>
          <p:cNvSpPr/>
          <p:nvPr/>
        </p:nvSpPr>
        <p:spPr>
          <a:xfrm>
            <a:off x="9033556" y="2147338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PWM / D</a:t>
            </a:r>
            <a:br>
              <a:rPr lang="hu-HU" dirty="0"/>
            </a:br>
            <a:r>
              <a:rPr lang="hu-HU" dirty="0"/>
              <a:t>BRKOUT</a:t>
            </a:r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CBC024-FB97-C714-919E-3168AD39AA90}"/>
              </a:ext>
            </a:extLst>
          </p:cNvPr>
          <p:cNvSpPr/>
          <p:nvPr/>
        </p:nvSpPr>
        <p:spPr>
          <a:xfrm>
            <a:off x="7059483" y="1269130"/>
            <a:ext cx="1524000" cy="2462636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3E6CCC-3282-34E4-3B2E-23A83A90E0CD}"/>
              </a:ext>
            </a:extLst>
          </p:cNvPr>
          <p:cNvSpPr/>
          <p:nvPr/>
        </p:nvSpPr>
        <p:spPr>
          <a:xfrm>
            <a:off x="8806345" y="1254035"/>
            <a:ext cx="1524000" cy="1668864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F773E4-0344-4687-0F4A-A5DF51EF6D22}"/>
              </a:ext>
            </a:extLst>
          </p:cNvPr>
          <p:cNvSpPr/>
          <p:nvPr/>
        </p:nvSpPr>
        <p:spPr>
          <a:xfrm>
            <a:off x="10531830" y="1261040"/>
            <a:ext cx="1524000" cy="247072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0466860-5DA0-3B34-CC82-BEC1FF444E5D}"/>
              </a:ext>
            </a:extLst>
          </p:cNvPr>
          <p:cNvCxnSpPr>
            <a:cxnSpLocks/>
            <a:endCxn id="30" idx="1"/>
          </p:cNvCxnSpPr>
          <p:nvPr/>
        </p:nvCxnSpPr>
        <p:spPr>
          <a:xfrm rot="16200000" flipH="1">
            <a:off x="4294689" y="2322198"/>
            <a:ext cx="1405088" cy="1082836"/>
          </a:xfrm>
          <a:prstGeom prst="bentConnector2">
            <a:avLst/>
          </a:prstGeom>
          <a:ln w="3810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E70E64E-F727-0EA2-1FA2-BE2643425A90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3433551" y="3483967"/>
            <a:ext cx="2120144" cy="1805401"/>
          </a:xfrm>
          <a:prstGeom prst="bentConnector3">
            <a:avLst>
              <a:gd name="adj1" fmla="val 20402"/>
            </a:avLst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EB4DB4D-79A2-D9A5-7DF1-0530330C41C2}"/>
              </a:ext>
            </a:extLst>
          </p:cNvPr>
          <p:cNvCxnSpPr>
            <a:cxnSpLocks/>
          </p:cNvCxnSpPr>
          <p:nvPr/>
        </p:nvCxnSpPr>
        <p:spPr>
          <a:xfrm>
            <a:off x="1675214" y="5861400"/>
            <a:ext cx="3878481" cy="16885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1C98D9BE-1CEE-2B2F-9E35-CDFA5FB1027B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6962589" y="2665837"/>
            <a:ext cx="2348695" cy="2862818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4CB4002-5F07-7D77-FD7B-02B41031411E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7067473" y="3361498"/>
            <a:ext cx="383742" cy="1124279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3D90488-F9FE-4D45-73E7-6DB0D372C716}"/>
              </a:ext>
            </a:extLst>
          </p:cNvPr>
          <p:cNvSpPr txBox="1"/>
          <p:nvPr/>
        </p:nvSpPr>
        <p:spPr>
          <a:xfrm>
            <a:off x="647940" y="800749"/>
            <a:ext cx="5116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SPI</a:t>
            </a:r>
            <a:endParaRPr lang="en-US" sz="2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38AFB0-C14F-932C-0E33-5169167916C6}"/>
              </a:ext>
            </a:extLst>
          </p:cNvPr>
          <p:cNvSpPr txBox="1"/>
          <p:nvPr/>
        </p:nvSpPr>
        <p:spPr>
          <a:xfrm>
            <a:off x="3675016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SERIAL</a:t>
            </a:r>
            <a:endParaRPr lang="en-US" sz="2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8054D0-2414-0AEB-76CD-FFB152423EBF}"/>
              </a:ext>
            </a:extLst>
          </p:cNvPr>
          <p:cNvSpPr txBox="1"/>
          <p:nvPr/>
        </p:nvSpPr>
        <p:spPr>
          <a:xfrm>
            <a:off x="7008025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SPECIAL</a:t>
            </a:r>
            <a:endParaRPr lang="en-US" sz="2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014200-AE91-85C8-D16C-7B78EEB8CAA5}"/>
              </a:ext>
            </a:extLst>
          </p:cNvPr>
          <p:cNvSpPr txBox="1"/>
          <p:nvPr/>
        </p:nvSpPr>
        <p:spPr>
          <a:xfrm>
            <a:off x="8773490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DIGITAL</a:t>
            </a:r>
            <a:endParaRPr lang="en-US" sz="20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51FBAD-CC55-25BE-D69F-020730D792C1}"/>
              </a:ext>
            </a:extLst>
          </p:cNvPr>
          <p:cNvSpPr txBox="1"/>
          <p:nvPr/>
        </p:nvSpPr>
        <p:spPr>
          <a:xfrm>
            <a:off x="10531829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ANALOG</a:t>
            </a:r>
            <a:endParaRPr lang="en-US" sz="2000" b="1" dirty="0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A32EA0D-4DD0-A517-E74E-9D62054C80C1}"/>
              </a:ext>
            </a:extLst>
          </p:cNvPr>
          <p:cNvSpPr txBox="1"/>
          <p:nvPr/>
        </p:nvSpPr>
        <p:spPr>
          <a:xfrm>
            <a:off x="4630906" y="546689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8</a:t>
            </a:r>
            <a:r>
              <a:rPr lang="en-US" sz="2000" b="1" dirty="0"/>
              <a:t> PIN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15A120A-5996-3645-AB02-CFEA8E931C30}"/>
              </a:ext>
            </a:extLst>
          </p:cNvPr>
          <p:cNvSpPr txBox="1"/>
          <p:nvPr/>
        </p:nvSpPr>
        <p:spPr>
          <a:xfrm>
            <a:off x="4623116" y="4889258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 PIN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B2CB9-5E67-9C11-2906-26F17AB3F36A}"/>
              </a:ext>
            </a:extLst>
          </p:cNvPr>
          <p:cNvSpPr txBox="1"/>
          <p:nvPr/>
        </p:nvSpPr>
        <p:spPr>
          <a:xfrm>
            <a:off x="4670169" y="3166052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2</a:t>
            </a:r>
            <a:r>
              <a:rPr lang="en-US" sz="2000" b="1" dirty="0"/>
              <a:t> PIN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BDB2C1-1C24-A9F9-EA94-6DB4EFC6F77D}"/>
              </a:ext>
            </a:extLst>
          </p:cNvPr>
          <p:cNvSpPr txBox="1"/>
          <p:nvPr/>
        </p:nvSpPr>
        <p:spPr>
          <a:xfrm>
            <a:off x="8814464" y="4930925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5</a:t>
            </a:r>
            <a:r>
              <a:rPr lang="en-US" sz="2000" b="1" dirty="0"/>
              <a:t> PIN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D8B87C-5D38-8F39-E2C7-C1C367CC37D9}"/>
              </a:ext>
            </a:extLst>
          </p:cNvPr>
          <p:cNvSpPr txBox="1"/>
          <p:nvPr/>
        </p:nvSpPr>
        <p:spPr>
          <a:xfrm>
            <a:off x="8806345" y="5428252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4</a:t>
            </a:r>
            <a:r>
              <a:rPr lang="en-US" sz="2000" b="1" dirty="0"/>
              <a:t> PIN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577BF8-E3CB-549B-3737-B3CB5A7BC908}"/>
              </a:ext>
            </a:extLst>
          </p:cNvPr>
          <p:cNvSpPr txBox="1"/>
          <p:nvPr/>
        </p:nvSpPr>
        <p:spPr>
          <a:xfrm>
            <a:off x="5538650" y="860929"/>
            <a:ext cx="111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/>
              <a:t>24/24</a:t>
            </a:r>
            <a:r>
              <a:rPr lang="en-US" sz="1600" b="1" dirty="0"/>
              <a:t> PIN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2887361-54C0-D10A-5893-C499FE77D781}"/>
              </a:ext>
            </a:extLst>
          </p:cNvPr>
          <p:cNvSpPr txBox="1"/>
          <p:nvPr/>
        </p:nvSpPr>
        <p:spPr>
          <a:xfrm>
            <a:off x="6871115" y="3774524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3 </a:t>
            </a:r>
            <a:r>
              <a:rPr lang="en-US" sz="2000" b="1" dirty="0"/>
              <a:t>PIN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D05E2E6F-8C2B-79DF-E3C5-2B485A697DE9}"/>
              </a:ext>
            </a:extLst>
          </p:cNvPr>
          <p:cNvSpPr/>
          <p:nvPr/>
        </p:nvSpPr>
        <p:spPr>
          <a:xfrm>
            <a:off x="2081349" y="1381351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LCD , KEYPAD</a:t>
            </a:r>
            <a:endParaRPr lang="en-US" dirty="0"/>
          </a:p>
        </p:txBody>
      </p: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5FDFF43A-1366-84FE-4E8D-82FF3D85F054}"/>
              </a:ext>
            </a:extLst>
          </p:cNvPr>
          <p:cNvSpPr/>
          <p:nvPr/>
        </p:nvSpPr>
        <p:spPr>
          <a:xfrm>
            <a:off x="2100899" y="3991264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OLED</a:t>
            </a:r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19771538-36AA-895F-FDA1-BEBA70FB2C1A}"/>
              </a:ext>
            </a:extLst>
          </p:cNvPr>
          <p:cNvSpPr/>
          <p:nvPr/>
        </p:nvSpPr>
        <p:spPr>
          <a:xfrm>
            <a:off x="2069643" y="2214517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TMP/HM/BAROM</a:t>
            </a:r>
            <a:endParaRPr lang="en-US" dirty="0"/>
          </a:p>
        </p:txBody>
      </p:sp>
      <p:sp>
        <p:nvSpPr>
          <p:cNvPr id="19" name="Flowchart: Process 18">
            <a:extLst>
              <a:ext uri="{FF2B5EF4-FFF2-40B4-BE49-F238E27FC236}">
                <a16:creationId xmlns:a16="http://schemas.microsoft.com/office/drawing/2014/main" id="{DE648EA7-76B7-49F1-972A-7BB857284854}"/>
              </a:ext>
            </a:extLst>
          </p:cNvPr>
          <p:cNvSpPr/>
          <p:nvPr/>
        </p:nvSpPr>
        <p:spPr>
          <a:xfrm>
            <a:off x="2100900" y="4883530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BRKOUT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D20E30-3911-099F-9929-6D8164FEEFA5}"/>
              </a:ext>
            </a:extLst>
          </p:cNvPr>
          <p:cNvSpPr/>
          <p:nvPr/>
        </p:nvSpPr>
        <p:spPr>
          <a:xfrm>
            <a:off x="1909551" y="1217495"/>
            <a:ext cx="1524000" cy="453294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10ADEE08-69C8-1D9D-8E27-464A0D23FB40}"/>
              </a:ext>
            </a:extLst>
          </p:cNvPr>
          <p:cNvSpPr/>
          <p:nvPr/>
        </p:nvSpPr>
        <p:spPr>
          <a:xfrm>
            <a:off x="2081348" y="3106783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4x7 SEG.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821152-4D7C-4D90-0EEE-174000CB712A}"/>
              </a:ext>
            </a:extLst>
          </p:cNvPr>
          <p:cNvSpPr txBox="1"/>
          <p:nvPr/>
        </p:nvSpPr>
        <p:spPr>
          <a:xfrm>
            <a:off x="1909551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I</a:t>
            </a:r>
            <a:r>
              <a:rPr lang="hu-HU" sz="2000" b="1" baseline="30000" dirty="0"/>
              <a:t>2</a:t>
            </a:r>
            <a:r>
              <a:rPr lang="hu-HU" sz="2000" b="1" dirty="0"/>
              <a:t>C</a:t>
            </a:r>
            <a:endParaRPr lang="en-US" sz="2000" b="1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199E248D-0EDB-25E1-8FDE-634E1EEB6298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7939085" y="2454357"/>
            <a:ext cx="2077336" cy="4632155"/>
          </a:xfrm>
          <a:prstGeom prst="bentConnector2">
            <a:avLst/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lowchart: Process 46">
            <a:extLst>
              <a:ext uri="{FF2B5EF4-FFF2-40B4-BE49-F238E27FC236}">
                <a16:creationId xmlns:a16="http://schemas.microsoft.com/office/drawing/2014/main" id="{5C4E20EF-C7B7-A2B9-0798-FEB355E3B61D}"/>
              </a:ext>
            </a:extLst>
          </p:cNvPr>
          <p:cNvSpPr/>
          <p:nvPr/>
        </p:nvSpPr>
        <p:spPr>
          <a:xfrm>
            <a:off x="7259183" y="2243024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NEOPIXEL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70179AE8-7AE6-7B23-006C-D20DD214E3BD}"/>
              </a:ext>
            </a:extLst>
          </p:cNvPr>
          <p:cNvSpPr/>
          <p:nvPr/>
        </p:nvSpPr>
        <p:spPr>
          <a:xfrm>
            <a:off x="7252096" y="2996812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NEOPIXEL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BRKOUT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438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 descr="A close up of a circuit board&#10;&#10;Description automatically generated">
            <a:extLst>
              <a:ext uri="{FF2B5EF4-FFF2-40B4-BE49-F238E27FC236}">
                <a16:creationId xmlns:a16="http://schemas.microsoft.com/office/drawing/2014/main" id="{F6C8A506-8312-D0E9-90EF-2029CD10C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50" y="3682110"/>
            <a:ext cx="2118770" cy="158964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14C74C-E8E9-DF51-F121-23D6218DE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9DF0B-E2BA-43CC-A1E7-610515E159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261DDE-1E1E-3420-5D71-394E73233C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9A980A-A0E8-E354-061D-49CE0679A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3" y="0"/>
            <a:ext cx="11851177" cy="735540"/>
          </a:xfrm>
        </p:spPr>
        <p:txBody>
          <a:bodyPr/>
          <a:lstStyle/>
          <a:p>
            <a:r>
              <a:rPr lang="hu-HU" dirty="0" err="1"/>
              <a:t>Arduino</a:t>
            </a:r>
            <a:r>
              <a:rPr lang="hu-HU" dirty="0"/>
              <a:t> </a:t>
            </a:r>
            <a:r>
              <a:rPr lang="hu-HU" dirty="0" err="1"/>
              <a:t>Block</a:t>
            </a:r>
            <a:r>
              <a:rPr lang="hu-HU" dirty="0"/>
              <a:t> diagram (B2)</a:t>
            </a:r>
            <a:endParaRPr lang="en-US" dirty="0"/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C7A465EE-12D9-AE26-0ED6-091AAB75C5CA}"/>
              </a:ext>
            </a:extLst>
          </p:cNvPr>
          <p:cNvSpPr/>
          <p:nvPr/>
        </p:nvSpPr>
        <p:spPr>
          <a:xfrm>
            <a:off x="2081349" y="1381351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LCD , KEYPAD</a:t>
            </a:r>
            <a:endParaRPr lang="en-US" dirty="0"/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F65C36E3-0A8F-734D-F61B-55F7565E8EC6}"/>
              </a:ext>
            </a:extLst>
          </p:cNvPr>
          <p:cNvSpPr/>
          <p:nvPr/>
        </p:nvSpPr>
        <p:spPr>
          <a:xfrm>
            <a:off x="2100899" y="3991264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OLED</a:t>
            </a:r>
          </a:p>
        </p:txBody>
      </p:sp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EA9E6A67-3B12-12C9-CD88-F535E687ACE1}"/>
              </a:ext>
            </a:extLst>
          </p:cNvPr>
          <p:cNvSpPr/>
          <p:nvPr/>
        </p:nvSpPr>
        <p:spPr>
          <a:xfrm>
            <a:off x="2069643" y="2214517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TMP/HM/BAROM</a:t>
            </a:r>
            <a:endParaRPr lang="en-US" dirty="0"/>
          </a:p>
        </p:txBody>
      </p: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C1EE876E-ABA0-B459-8DD4-01D88ECAAA24}"/>
              </a:ext>
            </a:extLst>
          </p:cNvPr>
          <p:cNvSpPr/>
          <p:nvPr/>
        </p:nvSpPr>
        <p:spPr>
          <a:xfrm>
            <a:off x="2100900" y="4883530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BRKOUT</a:t>
            </a:r>
            <a:endParaRPr lang="en-US" dirty="0"/>
          </a:p>
        </p:txBody>
      </p:sp>
      <p:sp>
        <p:nvSpPr>
          <p:cNvPr id="18" name="Flowchart: Process 17">
            <a:extLst>
              <a:ext uri="{FF2B5EF4-FFF2-40B4-BE49-F238E27FC236}">
                <a16:creationId xmlns:a16="http://schemas.microsoft.com/office/drawing/2014/main" id="{6C5BCA41-057D-77CD-932E-5DFAEA3D1A8A}"/>
              </a:ext>
            </a:extLst>
          </p:cNvPr>
          <p:cNvSpPr/>
          <p:nvPr/>
        </p:nvSpPr>
        <p:spPr>
          <a:xfrm>
            <a:off x="3889962" y="1379153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STM32</a:t>
            </a:r>
            <a:endParaRPr lang="en-US" dirty="0"/>
          </a:p>
        </p:txBody>
      </p:sp>
      <p:sp>
        <p:nvSpPr>
          <p:cNvPr id="20" name="Flowchart: Process 19">
            <a:extLst>
              <a:ext uri="{FF2B5EF4-FFF2-40B4-BE49-F238E27FC236}">
                <a16:creationId xmlns:a16="http://schemas.microsoft.com/office/drawing/2014/main" id="{190261BC-514D-16F0-A335-F82381DCCF17}"/>
              </a:ext>
            </a:extLst>
          </p:cNvPr>
          <p:cNvSpPr/>
          <p:nvPr/>
        </p:nvSpPr>
        <p:spPr>
          <a:xfrm>
            <a:off x="10736484" y="1402043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POT.</a:t>
            </a:r>
            <a:endParaRPr lang="en-US" dirty="0"/>
          </a:p>
        </p:txBody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2BCF84F2-780C-7EB4-CB1C-8787A160DCF3}"/>
              </a:ext>
            </a:extLst>
          </p:cNvPr>
          <p:cNvSpPr/>
          <p:nvPr/>
        </p:nvSpPr>
        <p:spPr>
          <a:xfrm>
            <a:off x="10736484" y="2326240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LIGHT</a:t>
            </a:r>
            <a:endParaRPr lang="en-US" dirty="0"/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73F8632A-4F8B-BC6A-CF35-F776A40D536A}"/>
              </a:ext>
            </a:extLst>
          </p:cNvPr>
          <p:cNvSpPr/>
          <p:nvPr/>
        </p:nvSpPr>
        <p:spPr>
          <a:xfrm>
            <a:off x="10736481" y="3250437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JOYSTICK x2</a:t>
            </a:r>
            <a:endParaRPr lang="en-US" dirty="0"/>
          </a:p>
        </p:txBody>
      </p:sp>
      <p:sp>
        <p:nvSpPr>
          <p:cNvPr id="24" name="Flowchart: Process 23">
            <a:extLst>
              <a:ext uri="{FF2B5EF4-FFF2-40B4-BE49-F238E27FC236}">
                <a16:creationId xmlns:a16="http://schemas.microsoft.com/office/drawing/2014/main" id="{8623093B-46B0-12B5-ABB2-633A3E03D286}"/>
              </a:ext>
            </a:extLst>
          </p:cNvPr>
          <p:cNvSpPr/>
          <p:nvPr/>
        </p:nvSpPr>
        <p:spPr>
          <a:xfrm>
            <a:off x="10736480" y="4994768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DAC/ACD</a:t>
            </a:r>
            <a:br>
              <a:rPr lang="hu-HU" dirty="0"/>
            </a:br>
            <a:r>
              <a:rPr lang="hu-HU" dirty="0"/>
              <a:t>BRKOUT</a:t>
            </a:r>
            <a:endParaRPr lang="en-US" dirty="0"/>
          </a:p>
        </p:txBody>
      </p:sp>
      <p:sp>
        <p:nvSpPr>
          <p:cNvPr id="25" name="Flowchart: Process 24">
            <a:extLst>
              <a:ext uri="{FF2B5EF4-FFF2-40B4-BE49-F238E27FC236}">
                <a16:creationId xmlns:a16="http://schemas.microsoft.com/office/drawing/2014/main" id="{228BE755-3AA1-5232-4929-5D2B3AB8EA62}"/>
              </a:ext>
            </a:extLst>
          </p:cNvPr>
          <p:cNvSpPr/>
          <p:nvPr/>
        </p:nvSpPr>
        <p:spPr>
          <a:xfrm>
            <a:off x="9033556" y="1381351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BUTTON x4</a:t>
            </a:r>
            <a:endParaRPr lang="en-US" dirty="0"/>
          </a:p>
        </p:txBody>
      </p:sp>
      <p:sp>
        <p:nvSpPr>
          <p:cNvPr id="27" name="Flowchart: Process 26">
            <a:extLst>
              <a:ext uri="{FF2B5EF4-FFF2-40B4-BE49-F238E27FC236}">
                <a16:creationId xmlns:a16="http://schemas.microsoft.com/office/drawing/2014/main" id="{D62B1CAF-C1B9-7568-CA04-1FFEE5E0C832}"/>
              </a:ext>
            </a:extLst>
          </p:cNvPr>
          <p:cNvSpPr/>
          <p:nvPr/>
        </p:nvSpPr>
        <p:spPr>
          <a:xfrm>
            <a:off x="9025080" y="2302672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LED+RGB x3</a:t>
            </a:r>
            <a:endParaRPr lang="en-US" dirty="0"/>
          </a:p>
        </p:txBody>
      </p:sp>
      <p:sp>
        <p:nvSpPr>
          <p:cNvPr id="28" name="Flowchart: Process 27">
            <a:extLst>
              <a:ext uri="{FF2B5EF4-FFF2-40B4-BE49-F238E27FC236}">
                <a16:creationId xmlns:a16="http://schemas.microsoft.com/office/drawing/2014/main" id="{6164E5E7-FAAA-F760-3C31-73E15D027952}"/>
              </a:ext>
            </a:extLst>
          </p:cNvPr>
          <p:cNvSpPr/>
          <p:nvPr/>
        </p:nvSpPr>
        <p:spPr>
          <a:xfrm>
            <a:off x="7284148" y="2272875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NEOPIXEL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547681C1-C1CA-9C27-67DB-FF7047FD2D6B}"/>
              </a:ext>
            </a:extLst>
          </p:cNvPr>
          <p:cNvSpPr/>
          <p:nvPr/>
        </p:nvSpPr>
        <p:spPr>
          <a:xfrm>
            <a:off x="5538651" y="1254034"/>
            <a:ext cx="1114697" cy="4624251"/>
          </a:xfrm>
          <a:prstGeom prst="flowChartProcess">
            <a:avLst/>
          </a:prstGeom>
          <a:solidFill>
            <a:schemeClr val="tx1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NANO ESP32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75FBFB0-D1B5-66A5-0D9B-42AB18798C8E}"/>
              </a:ext>
            </a:extLst>
          </p:cNvPr>
          <p:cNvSpPr/>
          <p:nvPr/>
        </p:nvSpPr>
        <p:spPr>
          <a:xfrm>
            <a:off x="3675016" y="1254034"/>
            <a:ext cx="1524000" cy="1764083"/>
          </a:xfrm>
          <a:prstGeom prst="rect">
            <a:avLst/>
          </a:prstGeom>
          <a:noFill/>
          <a:ln w="38100">
            <a:solidFill>
              <a:schemeClr val="accent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69114-CE13-9C36-1170-5811F505C24C}"/>
              </a:ext>
            </a:extLst>
          </p:cNvPr>
          <p:cNvSpPr/>
          <p:nvPr/>
        </p:nvSpPr>
        <p:spPr>
          <a:xfrm>
            <a:off x="1909551" y="1217495"/>
            <a:ext cx="1524000" cy="4532944"/>
          </a:xfrm>
          <a:prstGeom prst="rect">
            <a:avLst/>
          </a:prstGeom>
          <a:noFill/>
          <a:ln w="38100"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lowchart: Process 36">
            <a:extLst>
              <a:ext uri="{FF2B5EF4-FFF2-40B4-BE49-F238E27FC236}">
                <a16:creationId xmlns:a16="http://schemas.microsoft.com/office/drawing/2014/main" id="{ABDF4C16-041A-AD5D-F87E-ECB8E9101554}"/>
              </a:ext>
            </a:extLst>
          </p:cNvPr>
          <p:cNvSpPr/>
          <p:nvPr/>
        </p:nvSpPr>
        <p:spPr>
          <a:xfrm>
            <a:off x="9030389" y="4188077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PWM / D</a:t>
            </a:r>
            <a:br>
              <a:rPr lang="hu-HU" dirty="0"/>
            </a:br>
            <a:r>
              <a:rPr lang="hu-HU" dirty="0"/>
              <a:t>BRKOUT</a:t>
            </a:r>
            <a:endParaRPr lang="en-US" dirty="0"/>
          </a:p>
        </p:txBody>
      </p:sp>
      <p:sp>
        <p:nvSpPr>
          <p:cNvPr id="48" name="Flowchart: Process 47">
            <a:extLst>
              <a:ext uri="{FF2B5EF4-FFF2-40B4-BE49-F238E27FC236}">
                <a16:creationId xmlns:a16="http://schemas.microsoft.com/office/drawing/2014/main" id="{BFBCDC62-F409-77EC-C189-73CB6B3F44F1}"/>
              </a:ext>
            </a:extLst>
          </p:cNvPr>
          <p:cNvSpPr/>
          <p:nvPr/>
        </p:nvSpPr>
        <p:spPr>
          <a:xfrm>
            <a:off x="9030388" y="3266756"/>
            <a:ext cx="1114697" cy="644434"/>
          </a:xfrm>
          <a:prstGeom prst="flowChartProcess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BUZZER</a:t>
            </a:r>
          </a:p>
        </p:txBody>
      </p:sp>
      <p:sp>
        <p:nvSpPr>
          <p:cNvPr id="49" name="Flowchart: Process 48">
            <a:extLst>
              <a:ext uri="{FF2B5EF4-FFF2-40B4-BE49-F238E27FC236}">
                <a16:creationId xmlns:a16="http://schemas.microsoft.com/office/drawing/2014/main" id="{F480346B-480F-0CF9-7D73-B4B2940BCEE9}"/>
              </a:ext>
            </a:extLst>
          </p:cNvPr>
          <p:cNvSpPr/>
          <p:nvPr/>
        </p:nvSpPr>
        <p:spPr>
          <a:xfrm>
            <a:off x="7276561" y="1422121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MOTOR </a:t>
            </a:r>
            <a:r>
              <a:rPr lang="hu-HU" dirty="0" err="1">
                <a:solidFill>
                  <a:schemeClr val="tx1"/>
                </a:solidFill>
              </a:rPr>
              <a:t>wout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enc</a:t>
            </a:r>
            <a:r>
              <a:rPr lang="hu-HU" dirty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DCBC024-FB97-C714-919E-3168AD39AA90}"/>
              </a:ext>
            </a:extLst>
          </p:cNvPr>
          <p:cNvSpPr/>
          <p:nvPr/>
        </p:nvSpPr>
        <p:spPr>
          <a:xfrm>
            <a:off x="7059483" y="1269130"/>
            <a:ext cx="1524000" cy="2744365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03E6CCC-3282-34E4-3B2E-23A83A90E0CD}"/>
              </a:ext>
            </a:extLst>
          </p:cNvPr>
          <p:cNvSpPr/>
          <p:nvPr/>
        </p:nvSpPr>
        <p:spPr>
          <a:xfrm>
            <a:off x="8806345" y="1254034"/>
            <a:ext cx="1524000" cy="3770196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F773E4-0344-4687-0F4A-A5DF51EF6D22}"/>
              </a:ext>
            </a:extLst>
          </p:cNvPr>
          <p:cNvSpPr/>
          <p:nvPr/>
        </p:nvSpPr>
        <p:spPr>
          <a:xfrm>
            <a:off x="10548299" y="1261039"/>
            <a:ext cx="1524000" cy="448940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40466860-5DA0-3B34-CC82-BEC1FF444E5D}"/>
              </a:ext>
            </a:extLst>
          </p:cNvPr>
          <p:cNvCxnSpPr>
            <a:cxnSpLocks/>
            <a:stCxn id="34" idx="2"/>
            <a:endCxn id="30" idx="1"/>
          </p:cNvCxnSpPr>
          <p:nvPr/>
        </p:nvCxnSpPr>
        <p:spPr>
          <a:xfrm rot="16200000" flipH="1">
            <a:off x="4713812" y="2741320"/>
            <a:ext cx="548043" cy="1101635"/>
          </a:xfrm>
          <a:prstGeom prst="bentConnector2">
            <a:avLst/>
          </a:prstGeom>
          <a:ln w="38100">
            <a:solidFill>
              <a:schemeClr val="accent5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FE70E64E-F727-0EA2-1FA2-BE2643425A90}"/>
              </a:ext>
            </a:extLst>
          </p:cNvPr>
          <p:cNvCxnSpPr>
            <a:cxnSpLocks/>
          </p:cNvCxnSpPr>
          <p:nvPr/>
        </p:nvCxnSpPr>
        <p:spPr>
          <a:xfrm>
            <a:off x="3433551" y="5262674"/>
            <a:ext cx="2096599" cy="577724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1C98D9BE-1CEE-2B2F-9E35-CDFA5FB1027B}"/>
              </a:ext>
            </a:extLst>
          </p:cNvPr>
          <p:cNvCxnSpPr>
            <a:cxnSpLocks/>
            <a:stCxn id="53" idx="2"/>
          </p:cNvCxnSpPr>
          <p:nvPr/>
        </p:nvCxnSpPr>
        <p:spPr>
          <a:xfrm rot="5400000">
            <a:off x="7887527" y="3798552"/>
            <a:ext cx="455141" cy="2906497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54CB4002-5F07-7D77-FD7B-02B41031411E}"/>
              </a:ext>
            </a:extLst>
          </p:cNvPr>
          <p:cNvCxnSpPr>
            <a:cxnSpLocks/>
            <a:stCxn id="52" idx="2"/>
          </p:cNvCxnSpPr>
          <p:nvPr/>
        </p:nvCxnSpPr>
        <p:spPr>
          <a:xfrm rot="5400000">
            <a:off x="7020320" y="3671204"/>
            <a:ext cx="458872" cy="1143455"/>
          </a:xfrm>
          <a:prstGeom prst="bentConnector2">
            <a:avLst/>
          </a:prstGeom>
          <a:ln w="3810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1B980B12-05E8-2A57-68E7-542C88F0ED92}"/>
              </a:ext>
            </a:extLst>
          </p:cNvPr>
          <p:cNvSpPr txBox="1"/>
          <p:nvPr/>
        </p:nvSpPr>
        <p:spPr>
          <a:xfrm>
            <a:off x="1909551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I</a:t>
            </a:r>
            <a:r>
              <a:rPr lang="hu-HU" sz="2000" b="1" baseline="30000" dirty="0"/>
              <a:t>2</a:t>
            </a:r>
            <a:r>
              <a:rPr lang="hu-HU" sz="2000" b="1" dirty="0"/>
              <a:t>C</a:t>
            </a:r>
            <a:endParaRPr lang="en-US" sz="2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A38AFB0-C14F-932C-0E33-5169167916C6}"/>
              </a:ext>
            </a:extLst>
          </p:cNvPr>
          <p:cNvSpPr txBox="1"/>
          <p:nvPr/>
        </p:nvSpPr>
        <p:spPr>
          <a:xfrm>
            <a:off x="3675016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SERIAL</a:t>
            </a:r>
            <a:endParaRPr lang="en-US" sz="2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78054D0-2414-0AEB-76CD-FFB152423EBF}"/>
              </a:ext>
            </a:extLst>
          </p:cNvPr>
          <p:cNvSpPr txBox="1"/>
          <p:nvPr/>
        </p:nvSpPr>
        <p:spPr>
          <a:xfrm>
            <a:off x="7008025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SPECIAL</a:t>
            </a:r>
            <a:endParaRPr lang="en-US" sz="2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9014200-AE91-85C8-D16C-7B78EEB8CAA5}"/>
              </a:ext>
            </a:extLst>
          </p:cNvPr>
          <p:cNvSpPr txBox="1"/>
          <p:nvPr/>
        </p:nvSpPr>
        <p:spPr>
          <a:xfrm>
            <a:off x="8773490" y="823195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DIGITAL</a:t>
            </a:r>
            <a:endParaRPr lang="en-US" sz="2000" b="1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E51FBAD-CC55-25BE-D69F-020730D792C1}"/>
              </a:ext>
            </a:extLst>
          </p:cNvPr>
          <p:cNvSpPr txBox="1"/>
          <p:nvPr/>
        </p:nvSpPr>
        <p:spPr>
          <a:xfrm>
            <a:off x="10531829" y="853923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b="1" dirty="0"/>
              <a:t>ANALOG</a:t>
            </a:r>
            <a:endParaRPr lang="en-US" sz="2000" b="1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15A120A-5996-3645-AB02-CFEA8E931C30}"/>
              </a:ext>
            </a:extLst>
          </p:cNvPr>
          <p:cNvSpPr txBox="1"/>
          <p:nvPr/>
        </p:nvSpPr>
        <p:spPr>
          <a:xfrm>
            <a:off x="4646407" y="5425106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2 PIN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E6B2CB9-5E67-9C11-2906-26F17AB3F36A}"/>
              </a:ext>
            </a:extLst>
          </p:cNvPr>
          <p:cNvSpPr txBox="1"/>
          <p:nvPr/>
        </p:nvSpPr>
        <p:spPr>
          <a:xfrm>
            <a:off x="4617170" y="3139132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2</a:t>
            </a:r>
            <a:r>
              <a:rPr lang="en-US" sz="2000" b="1" dirty="0"/>
              <a:t> PIN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C0DF6F-4422-8B3D-8B05-E849FEE9A24A}"/>
              </a:ext>
            </a:extLst>
          </p:cNvPr>
          <p:cNvSpPr txBox="1"/>
          <p:nvPr/>
        </p:nvSpPr>
        <p:spPr>
          <a:xfrm>
            <a:off x="6857654" y="4084446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3</a:t>
            </a:r>
            <a:r>
              <a:rPr lang="en-US" sz="2000" b="1" dirty="0"/>
              <a:t> PIN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5BDB2C1-1C24-A9F9-EA94-6DB4EFC6F77D}"/>
              </a:ext>
            </a:extLst>
          </p:cNvPr>
          <p:cNvSpPr txBox="1"/>
          <p:nvPr/>
        </p:nvSpPr>
        <p:spPr>
          <a:xfrm>
            <a:off x="7870841" y="5127854"/>
            <a:ext cx="875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11</a:t>
            </a:r>
            <a:r>
              <a:rPr lang="en-US" sz="2000" b="1" dirty="0"/>
              <a:t> PIN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D8B87C-5D38-8F39-E2C7-C1C367CC37D9}"/>
              </a:ext>
            </a:extLst>
          </p:cNvPr>
          <p:cNvSpPr txBox="1"/>
          <p:nvPr/>
        </p:nvSpPr>
        <p:spPr>
          <a:xfrm>
            <a:off x="8008849" y="5543209"/>
            <a:ext cx="7457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6</a:t>
            </a:r>
            <a:r>
              <a:rPr lang="en-US" sz="2000" b="1" dirty="0"/>
              <a:t> PIN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DB577BF8-E3CB-549B-3737-B3CB5A7BC908}"/>
              </a:ext>
            </a:extLst>
          </p:cNvPr>
          <p:cNvSpPr txBox="1"/>
          <p:nvPr/>
        </p:nvSpPr>
        <p:spPr>
          <a:xfrm>
            <a:off x="5538650" y="860929"/>
            <a:ext cx="11146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1600" b="1" dirty="0"/>
              <a:t>24/24</a:t>
            </a:r>
            <a:r>
              <a:rPr lang="en-US" sz="1600" b="1" dirty="0"/>
              <a:t> PIN</a:t>
            </a:r>
          </a:p>
        </p:txBody>
      </p:sp>
      <p:sp>
        <p:nvSpPr>
          <p:cNvPr id="13" name="Flowchart: Process 12">
            <a:extLst>
              <a:ext uri="{FF2B5EF4-FFF2-40B4-BE49-F238E27FC236}">
                <a16:creationId xmlns:a16="http://schemas.microsoft.com/office/drawing/2014/main" id="{2A354320-BDC4-81BF-00CF-C1B494DAD591}"/>
              </a:ext>
            </a:extLst>
          </p:cNvPr>
          <p:cNvSpPr/>
          <p:nvPr/>
        </p:nvSpPr>
        <p:spPr>
          <a:xfrm>
            <a:off x="2081348" y="3106783"/>
            <a:ext cx="1114697" cy="644434"/>
          </a:xfrm>
          <a:prstGeom prst="flowChartProcess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4x7 SEG.</a:t>
            </a:r>
            <a:endParaRPr lang="en-US" dirty="0"/>
          </a:p>
        </p:txBody>
      </p:sp>
      <p:sp>
        <p:nvSpPr>
          <p:cNvPr id="29" name="Flowchart: Process 28">
            <a:extLst>
              <a:ext uri="{FF2B5EF4-FFF2-40B4-BE49-F238E27FC236}">
                <a16:creationId xmlns:a16="http://schemas.microsoft.com/office/drawing/2014/main" id="{219D6023-8CF1-36B2-9B57-CFA9684DC527}"/>
              </a:ext>
            </a:extLst>
          </p:cNvPr>
          <p:cNvSpPr/>
          <p:nvPr/>
        </p:nvSpPr>
        <p:spPr>
          <a:xfrm>
            <a:off x="3872363" y="2167167"/>
            <a:ext cx="1114697" cy="644434"/>
          </a:xfrm>
          <a:prstGeom prst="flowChartProcess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LABVIEW BRKOUT</a:t>
            </a:r>
            <a:endParaRPr lang="en-US" dirty="0"/>
          </a:p>
        </p:txBody>
      </p:sp>
      <p:sp>
        <p:nvSpPr>
          <p:cNvPr id="38" name="Flowchart: Process 37">
            <a:extLst>
              <a:ext uri="{FF2B5EF4-FFF2-40B4-BE49-F238E27FC236}">
                <a16:creationId xmlns:a16="http://schemas.microsoft.com/office/drawing/2014/main" id="{75EFCA01-C9DF-10A0-5FB1-2BA79C470B62}"/>
              </a:ext>
            </a:extLst>
          </p:cNvPr>
          <p:cNvSpPr/>
          <p:nvPr/>
        </p:nvSpPr>
        <p:spPr>
          <a:xfrm>
            <a:off x="7289001" y="3187833"/>
            <a:ext cx="1114697" cy="644434"/>
          </a:xfrm>
          <a:prstGeom prst="flowChartProcess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>
                <a:solidFill>
                  <a:schemeClr val="tx1"/>
                </a:solidFill>
              </a:rPr>
              <a:t>NEOPIXEL</a:t>
            </a:r>
          </a:p>
          <a:p>
            <a:pPr algn="ctr"/>
            <a:r>
              <a:rPr lang="hu-HU" dirty="0">
                <a:solidFill>
                  <a:schemeClr val="tx1"/>
                </a:solidFill>
              </a:rPr>
              <a:t>BRKOUT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31506389-D390-E8CE-C1B2-9C8DA5CC80F2}"/>
              </a:ext>
            </a:extLst>
          </p:cNvPr>
          <p:cNvCxnSpPr>
            <a:cxnSpLocks/>
            <a:stCxn id="54" idx="2"/>
          </p:cNvCxnSpPr>
          <p:nvPr/>
        </p:nvCxnSpPr>
        <p:spPr>
          <a:xfrm rot="5400000">
            <a:off x="8917899" y="3485887"/>
            <a:ext cx="127848" cy="4656952"/>
          </a:xfrm>
          <a:prstGeom prst="bentConnector2">
            <a:avLst/>
          </a:prstGeom>
          <a:ln w="38100">
            <a:solidFill>
              <a:schemeClr val="accent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Process 6">
            <a:extLst>
              <a:ext uri="{FF2B5EF4-FFF2-40B4-BE49-F238E27FC236}">
                <a16:creationId xmlns:a16="http://schemas.microsoft.com/office/drawing/2014/main" id="{03B788BC-903A-C5D2-DA9E-CDBFBBCFD818}"/>
              </a:ext>
            </a:extLst>
          </p:cNvPr>
          <p:cNvSpPr/>
          <p:nvPr/>
        </p:nvSpPr>
        <p:spPr>
          <a:xfrm>
            <a:off x="10736479" y="4087585"/>
            <a:ext cx="1114697" cy="644434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TMP36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94937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circuit board with yellow and green lights&#10;&#10;Description automatically generated">
            <a:extLst>
              <a:ext uri="{FF2B5EF4-FFF2-40B4-BE49-F238E27FC236}">
                <a16:creationId xmlns:a16="http://schemas.microsoft.com/office/drawing/2014/main" id="{96A2B2D9-EF01-A063-0AFD-B073BF7B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90" y="1125093"/>
            <a:ext cx="6172200" cy="4598288"/>
          </a:xfrm>
          <a:prstGeom prst="rect">
            <a:avLst/>
          </a:prstGeom>
          <a:noFill/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07E32A9C-9BD9-BFF9-6EDB-83FE2F1CD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Teljes funkcionalitás elérhető: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ESP32-STM32 soros kommunikáció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DIGIT 2 és </a:t>
            </a:r>
            <a:r>
              <a:rPr lang="hu-HU" dirty="0" err="1"/>
              <a:t>labview</a:t>
            </a:r>
            <a:r>
              <a:rPr lang="hu-HU" dirty="0"/>
              <a:t>-hoz elég az </a:t>
            </a:r>
            <a:r>
              <a:rPr lang="hu-HU" dirty="0" err="1"/>
              <a:t>arduino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MRF-re a kettő kombinációja, vagy csak az stm32 is elég lehet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Kieső </a:t>
            </a:r>
            <a:r>
              <a:rPr lang="hu-HU" dirty="0" err="1"/>
              <a:t>funckiók</a:t>
            </a:r>
            <a:r>
              <a:rPr lang="hu-HU" dirty="0"/>
              <a:t>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Mikrofon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2"/>
                </a:solidFill>
              </a:rPr>
              <a:t>Audió</a:t>
            </a:r>
            <a:r>
              <a:rPr lang="hu-HU" dirty="0">
                <a:solidFill>
                  <a:schemeClr val="accent2"/>
                </a:solidFill>
              </a:rPr>
              <a:t> kimenet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USB </a:t>
            </a:r>
            <a:r>
              <a:rPr lang="hu-HU" dirty="0" err="1">
                <a:solidFill>
                  <a:schemeClr val="accent2"/>
                </a:solidFill>
              </a:rPr>
              <a:t>Host</a:t>
            </a:r>
            <a:endParaRPr lang="hu-HU" dirty="0">
              <a:solidFill>
                <a:schemeClr val="accent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Új funkciók: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I2C OLED 128x32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I2C 4x7 Szegmenses kijelző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MCU specifikus funkciók: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STM32: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Minden, ami SPI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CAN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ESP32: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RGB-</a:t>
            </a:r>
            <a:r>
              <a:rPr lang="hu-HU" dirty="0" err="1">
                <a:solidFill>
                  <a:schemeClr val="accent2"/>
                </a:solidFill>
              </a:rPr>
              <a:t>LEDek</a:t>
            </a:r>
            <a:endParaRPr lang="hu-HU" dirty="0">
              <a:solidFill>
                <a:schemeClr val="accent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2"/>
                </a:solidFill>
              </a:rPr>
              <a:t>Buzzer</a:t>
            </a:r>
            <a:endParaRPr lang="hu-HU" dirty="0">
              <a:solidFill>
                <a:schemeClr val="accent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Motor vezérlés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accent2"/>
                </a:solidFill>
              </a:rPr>
              <a:t>Analog</a:t>
            </a:r>
            <a:r>
              <a:rPr lang="hu-HU" dirty="0">
                <a:solidFill>
                  <a:schemeClr val="accent2"/>
                </a:solidFill>
              </a:rPr>
              <a:t>: </a:t>
            </a:r>
            <a:r>
              <a:rPr lang="hu-HU" dirty="0" err="1">
                <a:solidFill>
                  <a:schemeClr val="accent2"/>
                </a:solidFill>
              </a:rPr>
              <a:t>tmp</a:t>
            </a:r>
            <a:r>
              <a:rPr lang="hu-HU" dirty="0">
                <a:solidFill>
                  <a:schemeClr val="accent2"/>
                </a:solidFill>
              </a:rPr>
              <a:t>, </a:t>
            </a:r>
            <a:r>
              <a:rPr lang="hu-HU" dirty="0" err="1">
                <a:solidFill>
                  <a:schemeClr val="accent2"/>
                </a:solidFill>
              </a:rPr>
              <a:t>light</a:t>
            </a:r>
            <a:endParaRPr lang="hu-HU" dirty="0">
              <a:solidFill>
                <a:schemeClr val="accent2"/>
              </a:solidFill>
            </a:endParaRPr>
          </a:p>
          <a:p>
            <a:pPr lvl="2"/>
            <a:endParaRPr lang="hu-HU" dirty="0">
              <a:solidFill>
                <a:schemeClr val="accent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hu-HU" dirty="0">
              <a:solidFill>
                <a:schemeClr val="accent2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hu-HU" dirty="0">
              <a:solidFill>
                <a:schemeClr val="accent2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450FD-A928-760E-574F-1C50843E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fld id="{D4175C87-9D9D-48F5-A3C5-AC1ABE412E37}" type="datetime1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6B78B-339A-3982-F637-14C371A3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BB21-3F06-039B-31C5-CCCF6964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CCE7D8-72CF-FE3E-975D-D77D8FFB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(B) Konfiguráció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153098-4BB8-9FA3-A335-36C59063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96" y="4037344"/>
            <a:ext cx="3226897" cy="82039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0007F59-8AAD-C3AC-B9DC-E6E59A178343}"/>
              </a:ext>
            </a:extLst>
          </p:cNvPr>
          <p:cNvSpPr txBox="1"/>
          <p:nvPr/>
        </p:nvSpPr>
        <p:spPr>
          <a:xfrm>
            <a:off x="3276165" y="3259194"/>
            <a:ext cx="9979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ARDUINO ESP32 (B1)</a:t>
            </a:r>
            <a:endParaRPr lang="en-US" sz="1600" dirty="0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5DBB9530-BC13-9068-7705-691F75044E7C}"/>
              </a:ext>
            </a:extLst>
          </p:cNvPr>
          <p:cNvSpPr/>
          <p:nvPr/>
        </p:nvSpPr>
        <p:spPr>
          <a:xfrm rot="2637191">
            <a:off x="6235650" y="4930253"/>
            <a:ext cx="771362" cy="780328"/>
          </a:xfrm>
          <a:prstGeom prst="plus">
            <a:avLst>
              <a:gd name="adj" fmla="val 470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small white circuit board&#10;&#10;Description automatically generated">
            <a:extLst>
              <a:ext uri="{FF2B5EF4-FFF2-40B4-BE49-F238E27FC236}">
                <a16:creationId xmlns:a16="http://schemas.microsoft.com/office/drawing/2014/main" id="{B1A1EBAC-C5F9-29E2-DEE8-70D4D6E38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57899" y="3268340"/>
            <a:ext cx="887872" cy="2425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B7900B-5938-E3A6-B3BA-CFE4B6DE5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488894" y="3042100"/>
            <a:ext cx="2432366" cy="99524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FCD44-A094-B1F9-4792-3C2BEF3F5F80}"/>
              </a:ext>
            </a:extLst>
          </p:cNvPr>
          <p:cNvSpPr/>
          <p:nvPr/>
        </p:nvSpPr>
        <p:spPr>
          <a:xfrm>
            <a:off x="4326965" y="3019927"/>
            <a:ext cx="2587812" cy="1905290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FA34DE7-D838-FA74-C683-7CB12642EAC1}"/>
              </a:ext>
            </a:extLst>
          </p:cNvPr>
          <p:cNvSpPr txBox="1"/>
          <p:nvPr/>
        </p:nvSpPr>
        <p:spPr>
          <a:xfrm>
            <a:off x="3275974" y="4309042"/>
            <a:ext cx="9979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STM32</a:t>
            </a:r>
          </a:p>
          <a:p>
            <a:pPr algn="ctr"/>
            <a:r>
              <a:rPr lang="hu-HU" sz="1200" dirty="0"/>
              <a:t>L432KC (B2)</a:t>
            </a:r>
          </a:p>
        </p:txBody>
      </p:sp>
    </p:spTree>
    <p:extLst>
      <p:ext uri="{BB962C8B-B14F-4D97-AF65-F5344CB8AC3E}">
        <p14:creationId xmlns:p14="http://schemas.microsoft.com/office/powerpoint/2010/main" val="2731319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ack circuit board with yellow and green lights&#10;&#10;Description automatically generated">
            <a:extLst>
              <a:ext uri="{FF2B5EF4-FFF2-40B4-BE49-F238E27FC236}">
                <a16:creationId xmlns:a16="http://schemas.microsoft.com/office/drawing/2014/main" id="{96A2B2D9-EF01-A063-0AFD-B073BF7BA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8" y="1008021"/>
            <a:ext cx="6172200" cy="4598288"/>
          </a:xfrm>
          <a:prstGeom prst="rect">
            <a:avLst/>
          </a:prstGeom>
          <a:noFill/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CFD7D84-14D2-68D8-233E-B19A77617E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u-HU" dirty="0"/>
              <a:t>Modul 0: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STM32 vagy ARDUINO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Minden funkcionalitás elérhető</a:t>
            </a:r>
          </a:p>
          <a:p>
            <a:endParaRPr lang="hu-HU" dirty="0"/>
          </a:p>
          <a:p>
            <a:r>
              <a:rPr lang="hu-HU" dirty="0"/>
              <a:t>Modul 1: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ESP32-S3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Soros </a:t>
            </a:r>
            <a:r>
              <a:rPr lang="hu-HU" dirty="0" err="1">
                <a:solidFill>
                  <a:schemeClr val="accent2"/>
                </a:solidFill>
              </a:rPr>
              <a:t>porton</a:t>
            </a:r>
            <a:r>
              <a:rPr lang="hu-HU" dirty="0">
                <a:solidFill>
                  <a:schemeClr val="accent2"/>
                </a:solidFill>
              </a:rPr>
              <a:t> </a:t>
            </a:r>
            <a:r>
              <a:rPr lang="hu-HU" dirty="0" err="1">
                <a:solidFill>
                  <a:schemeClr val="accent2"/>
                </a:solidFill>
              </a:rPr>
              <a:t>komm</a:t>
            </a:r>
            <a:r>
              <a:rPr lang="hu-HU" dirty="0">
                <a:solidFill>
                  <a:schemeClr val="accent2"/>
                </a:solidFill>
              </a:rPr>
              <a:t>. a „modul 0”-val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accent2"/>
                </a:solidFill>
              </a:rPr>
              <a:t>Csak wifi és </a:t>
            </a:r>
            <a:r>
              <a:rPr lang="hu-HU" dirty="0" err="1">
                <a:solidFill>
                  <a:schemeClr val="accent2"/>
                </a:solidFill>
              </a:rPr>
              <a:t>btl</a:t>
            </a:r>
            <a:r>
              <a:rPr lang="hu-HU" dirty="0">
                <a:solidFill>
                  <a:schemeClr val="accent2"/>
                </a:solidFill>
              </a:rPr>
              <a:t> funkcionalitás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450FD-A928-760E-574F-1C50843E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01297" y="6356349"/>
            <a:ext cx="940724" cy="365125"/>
          </a:xfrm>
        </p:spPr>
        <p:txBody>
          <a:bodyPr anchor="ctr">
            <a:normAutofit/>
          </a:bodyPr>
          <a:lstStyle/>
          <a:p>
            <a:fld id="{D4175C87-9D9D-48F5-A3C5-AC1ABE412E37}" type="datetime1">
              <a:rPr lang="en-US" smtClean="0"/>
              <a:pPr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6B78B-339A-3982-F637-14C371A3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BB21-3F06-039B-31C5-CCCF6964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5600" y="6356350"/>
            <a:ext cx="838200" cy="365125"/>
          </a:xfrm>
        </p:spPr>
        <p:txBody>
          <a:bodyPr anchor="ctr">
            <a:normAutofit/>
          </a:bodyPr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CCE7D8-72CF-FE3E-975D-D77D8FFB4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822" y="12034"/>
            <a:ext cx="11851177" cy="735540"/>
          </a:xfrm>
        </p:spPr>
        <p:txBody>
          <a:bodyPr anchor="t">
            <a:normAutofit/>
          </a:bodyPr>
          <a:lstStyle/>
          <a:p>
            <a:r>
              <a:rPr lang="hu-HU" dirty="0"/>
              <a:t>Konfiguráció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153098-4BB8-9FA3-A335-36C590637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296" y="4037344"/>
            <a:ext cx="3226897" cy="82039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FCD44-A094-B1F9-4792-3C2BEF3F5F80}"/>
              </a:ext>
            </a:extLst>
          </p:cNvPr>
          <p:cNvSpPr/>
          <p:nvPr/>
        </p:nvSpPr>
        <p:spPr>
          <a:xfrm>
            <a:off x="2436395" y="3019927"/>
            <a:ext cx="3447047" cy="1961148"/>
          </a:xfrm>
          <a:prstGeom prst="rect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B9B78EE-FBAA-DD32-F023-2EF07E446FC6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883442" y="1134619"/>
            <a:ext cx="1350898" cy="2865882"/>
          </a:xfrm>
          <a:prstGeom prst="bentConnector2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DFF3150-7C0F-70D1-EAF4-1F2480A50599}"/>
              </a:ext>
            </a:extLst>
          </p:cNvPr>
          <p:cNvSpPr txBox="1"/>
          <p:nvPr/>
        </p:nvSpPr>
        <p:spPr>
          <a:xfrm>
            <a:off x="2663045" y="3113137"/>
            <a:ext cx="9979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Modul 0</a:t>
            </a:r>
            <a:endParaRPr lang="en-US" sz="16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007F59-8AAD-C3AC-B9DC-E6E59A178343}"/>
              </a:ext>
            </a:extLst>
          </p:cNvPr>
          <p:cNvSpPr txBox="1"/>
          <p:nvPr/>
        </p:nvSpPr>
        <p:spPr>
          <a:xfrm>
            <a:off x="2663045" y="4000501"/>
            <a:ext cx="997916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u-HU" sz="1200" dirty="0"/>
              <a:t>Modul 1</a:t>
            </a:r>
            <a:endParaRPr lang="en-US" sz="1600" dirty="0"/>
          </a:p>
        </p:txBody>
      </p:sp>
      <p:sp>
        <p:nvSpPr>
          <p:cNvPr id="37" name="Cross 36">
            <a:extLst>
              <a:ext uri="{FF2B5EF4-FFF2-40B4-BE49-F238E27FC236}">
                <a16:creationId xmlns:a16="http://schemas.microsoft.com/office/drawing/2014/main" id="{5DBB9530-BC13-9068-7705-691F75044E7C}"/>
              </a:ext>
            </a:extLst>
          </p:cNvPr>
          <p:cNvSpPr/>
          <p:nvPr/>
        </p:nvSpPr>
        <p:spPr>
          <a:xfrm rot="2637191">
            <a:off x="6142780" y="4714534"/>
            <a:ext cx="771362" cy="780328"/>
          </a:xfrm>
          <a:prstGeom prst="plus">
            <a:avLst>
              <a:gd name="adj" fmla="val 47092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71BFF-33C0-5B9A-4D5D-B546FC0F9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375536" y="3927107"/>
            <a:ext cx="798975" cy="1062294"/>
          </a:xfrm>
          <a:prstGeom prst="rect">
            <a:avLst/>
          </a:prstGeom>
        </p:spPr>
      </p:pic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1782B72D-4A2D-A62F-6972-A42DA8C79DB6}"/>
              </a:ext>
            </a:extLst>
          </p:cNvPr>
          <p:cNvCxnSpPr>
            <a:cxnSpLocks/>
          </p:cNvCxnSpPr>
          <p:nvPr/>
        </p:nvCxnSpPr>
        <p:spPr>
          <a:xfrm>
            <a:off x="5923359" y="4418409"/>
            <a:ext cx="652463" cy="207169"/>
          </a:xfrm>
          <a:prstGeom prst="curvedConnector3">
            <a:avLst>
              <a:gd name="adj1" fmla="val 97080"/>
            </a:avLst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11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evice&#10;&#10;Description automatically generated">
            <a:extLst>
              <a:ext uri="{FF2B5EF4-FFF2-40B4-BE49-F238E27FC236}">
                <a16:creationId xmlns:a16="http://schemas.microsoft.com/office/drawing/2014/main" id="{FCE9F6B8-2E3B-B7C2-11A0-8806A3DFA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154" y="807203"/>
            <a:ext cx="7121691" cy="524359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450FD-A928-760E-574F-1C50843E7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75C87-9D9D-48F5-A3C5-AC1ABE412E37}" type="datetime1">
              <a:rPr lang="en-US" smtClean="0"/>
              <a:t>5/21/2024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A6B78B-339A-3982-F637-14C371A32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Kov</a:t>
            </a:r>
            <a:r>
              <a:rPr lang="hu-HU"/>
              <a:t>ács Márk - Mérnökinformatikus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86BB21-3F06-039B-31C5-CCCF696447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GB"/>
              <a:t>|  </a:t>
            </a:r>
            <a:fld id="{E6AD4CB5-781A-47F5-8249-E229C2D1C059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8CCE7D8-72CF-FE3E-975D-D77D8FFB4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Komponens pozíciók</a:t>
            </a:r>
            <a:endParaRPr lang="en-US" dirty="0"/>
          </a:p>
        </p:txBody>
      </p: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BEF24B45-9446-D07A-7964-26D811FCE2D9}"/>
              </a:ext>
            </a:extLst>
          </p:cNvPr>
          <p:cNvCxnSpPr>
            <a:cxnSpLocks/>
          </p:cNvCxnSpPr>
          <p:nvPr/>
        </p:nvCxnSpPr>
        <p:spPr>
          <a:xfrm flipV="1">
            <a:off x="8315325" y="1227909"/>
            <a:ext cx="1838869" cy="715782"/>
          </a:xfrm>
          <a:prstGeom prst="bentConnector3">
            <a:avLst>
              <a:gd name="adj1" fmla="val 82374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2066F994-FED0-B594-184E-D3C3222E4C1D}"/>
              </a:ext>
            </a:extLst>
          </p:cNvPr>
          <p:cNvCxnSpPr>
            <a:cxnSpLocks/>
            <a:endCxn id="86" idx="3"/>
          </p:cNvCxnSpPr>
          <p:nvPr/>
        </p:nvCxnSpPr>
        <p:spPr>
          <a:xfrm rot="10800000">
            <a:off x="2098766" y="3343497"/>
            <a:ext cx="4876800" cy="209602"/>
          </a:xfrm>
          <a:prstGeom prst="bentConnector3">
            <a:avLst>
              <a:gd name="adj1" fmla="val 93627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6E3DF5D-BF18-73B5-E809-8330842995B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98766" y="3705742"/>
            <a:ext cx="6054634" cy="215511"/>
          </a:xfrm>
          <a:prstGeom prst="bentConnector3">
            <a:avLst>
              <a:gd name="adj1" fmla="val 94835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50977DFA-8C10-16AA-24F2-3F0B50381A3F}"/>
              </a:ext>
            </a:extLst>
          </p:cNvPr>
          <p:cNvCxnSpPr>
            <a:cxnSpLocks/>
          </p:cNvCxnSpPr>
          <p:nvPr/>
        </p:nvCxnSpPr>
        <p:spPr>
          <a:xfrm flipV="1">
            <a:off x="8577942" y="5050971"/>
            <a:ext cx="1576252" cy="113213"/>
          </a:xfrm>
          <a:prstGeom prst="bentConnector3">
            <a:avLst>
              <a:gd name="adj1" fmla="val 80197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6DFF86D-9C17-BCCE-528F-ADFD4DF779C0}"/>
              </a:ext>
            </a:extLst>
          </p:cNvPr>
          <p:cNvCxnSpPr>
            <a:cxnSpLocks/>
          </p:cNvCxnSpPr>
          <p:nvPr/>
        </p:nvCxnSpPr>
        <p:spPr>
          <a:xfrm flipV="1">
            <a:off x="7124700" y="4431853"/>
            <a:ext cx="3029494" cy="203025"/>
          </a:xfrm>
          <a:prstGeom prst="bentConnector3">
            <a:avLst>
              <a:gd name="adj1" fmla="val 89616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A509C860-E799-76A2-2EEC-838947BEB110}"/>
              </a:ext>
            </a:extLst>
          </p:cNvPr>
          <p:cNvCxnSpPr>
            <a:cxnSpLocks/>
          </p:cNvCxnSpPr>
          <p:nvPr/>
        </p:nvCxnSpPr>
        <p:spPr>
          <a:xfrm>
            <a:off x="2098766" y="1053127"/>
            <a:ext cx="4075611" cy="568416"/>
          </a:xfrm>
          <a:prstGeom prst="bentConnector3">
            <a:avLst>
              <a:gd name="adj1" fmla="val 6838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0E99B6FD-DDFF-5DF3-C31E-01B8940C55E3}"/>
              </a:ext>
            </a:extLst>
          </p:cNvPr>
          <p:cNvCxnSpPr>
            <a:cxnSpLocks/>
          </p:cNvCxnSpPr>
          <p:nvPr/>
        </p:nvCxnSpPr>
        <p:spPr>
          <a:xfrm flipV="1">
            <a:off x="2098766" y="1793966"/>
            <a:ext cx="1463040" cy="228041"/>
          </a:xfrm>
          <a:prstGeom prst="bentConnector3">
            <a:avLst>
              <a:gd name="adj1" fmla="val 19048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51B99441-59A1-3B0A-BB69-8F8E5819DE5E}"/>
              </a:ext>
            </a:extLst>
          </p:cNvPr>
          <p:cNvCxnSpPr>
            <a:cxnSpLocks/>
          </p:cNvCxnSpPr>
          <p:nvPr/>
        </p:nvCxnSpPr>
        <p:spPr>
          <a:xfrm>
            <a:off x="2098766" y="2642016"/>
            <a:ext cx="1463040" cy="318898"/>
          </a:xfrm>
          <a:prstGeom prst="bentConnector3">
            <a:avLst>
              <a:gd name="adj1" fmla="val 19643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AAF4D460-48B2-2307-10F6-F8B54967E129}"/>
              </a:ext>
            </a:extLst>
          </p:cNvPr>
          <p:cNvCxnSpPr>
            <a:cxnSpLocks/>
            <a:stCxn id="81" idx="3"/>
          </p:cNvCxnSpPr>
          <p:nvPr/>
        </p:nvCxnSpPr>
        <p:spPr>
          <a:xfrm flipV="1">
            <a:off x="2098766" y="4214949"/>
            <a:ext cx="3997233" cy="717869"/>
          </a:xfrm>
          <a:prstGeom prst="bentConnector3">
            <a:avLst>
              <a:gd name="adj1" fmla="val 6155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308CC87D-C2A4-562D-555A-9D424732DAE1}"/>
              </a:ext>
            </a:extLst>
          </p:cNvPr>
          <p:cNvSpPr txBox="1"/>
          <p:nvPr/>
        </p:nvSpPr>
        <p:spPr>
          <a:xfrm>
            <a:off x="0" y="870660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BUZZER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9F36C59-346C-3550-64E9-EE9D57F461DF}"/>
              </a:ext>
            </a:extLst>
          </p:cNvPr>
          <p:cNvSpPr txBox="1"/>
          <p:nvPr/>
        </p:nvSpPr>
        <p:spPr>
          <a:xfrm>
            <a:off x="0" y="1821952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I2C LCD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B6D8C93-F854-86CA-A578-547AF71BF17C}"/>
              </a:ext>
            </a:extLst>
          </p:cNvPr>
          <p:cNvSpPr txBox="1"/>
          <p:nvPr/>
        </p:nvSpPr>
        <p:spPr>
          <a:xfrm>
            <a:off x="0" y="2422471"/>
            <a:ext cx="2098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I2C </a:t>
            </a:r>
            <a:r>
              <a:rPr lang="en-US" sz="2000" dirty="0"/>
              <a:t>KEYPAD MATRIX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2F66E6E-38E4-44FD-BF08-7B8F019BFD38}"/>
              </a:ext>
            </a:extLst>
          </p:cNvPr>
          <p:cNvSpPr txBox="1"/>
          <p:nvPr/>
        </p:nvSpPr>
        <p:spPr>
          <a:xfrm>
            <a:off x="0" y="4732763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NEOPIXEL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EFA4E42-4BA7-67FA-27B3-B429679B6EDF}"/>
              </a:ext>
            </a:extLst>
          </p:cNvPr>
          <p:cNvSpPr txBox="1"/>
          <p:nvPr/>
        </p:nvSpPr>
        <p:spPr>
          <a:xfrm>
            <a:off x="10145070" y="922751"/>
            <a:ext cx="2032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TFT TOUCH SCREEN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F6638F09-DE4B-8236-1E89-6F92CCA5305A}"/>
              </a:ext>
            </a:extLst>
          </p:cNvPr>
          <p:cNvSpPr txBox="1"/>
          <p:nvPr/>
        </p:nvSpPr>
        <p:spPr>
          <a:xfrm>
            <a:off x="10175988" y="3109755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I2C OLED 128x32</a:t>
            </a:r>
            <a:endParaRPr lang="en-US" sz="20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050D41D-D034-DE03-A5BE-D49F490E6C99}"/>
              </a:ext>
            </a:extLst>
          </p:cNvPr>
          <p:cNvSpPr txBox="1"/>
          <p:nvPr/>
        </p:nvSpPr>
        <p:spPr>
          <a:xfrm>
            <a:off x="0" y="3143442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RESET BUTTON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6F10F73-A825-0EC2-C28F-13AC2BE9460B}"/>
              </a:ext>
            </a:extLst>
          </p:cNvPr>
          <p:cNvSpPr txBox="1"/>
          <p:nvPr/>
        </p:nvSpPr>
        <p:spPr>
          <a:xfrm>
            <a:off x="-1" y="3721199"/>
            <a:ext cx="2098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POTENTIOMETER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C0CCA214-13B8-4337-4799-EF2FF92B539C}"/>
              </a:ext>
            </a:extLst>
          </p:cNvPr>
          <p:cNvSpPr txBox="1"/>
          <p:nvPr/>
        </p:nvSpPr>
        <p:spPr>
          <a:xfrm>
            <a:off x="10191549" y="3719473"/>
            <a:ext cx="20004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PHOTORESISTOR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9FF206-A94E-C8B2-57D7-71C9759D4792}"/>
              </a:ext>
            </a:extLst>
          </p:cNvPr>
          <p:cNvSpPr txBox="1"/>
          <p:nvPr/>
        </p:nvSpPr>
        <p:spPr>
          <a:xfrm>
            <a:off x="10154194" y="4242760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2 AXIS POT.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08D5CDB-38F9-1D1E-4C86-AFB5A5D13F00}"/>
              </a:ext>
            </a:extLst>
          </p:cNvPr>
          <p:cNvSpPr txBox="1"/>
          <p:nvPr/>
        </p:nvSpPr>
        <p:spPr>
          <a:xfrm>
            <a:off x="10154194" y="4873056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GP BUTTON</a:t>
            </a:r>
          </a:p>
        </p:txBody>
      </p:sp>
      <p:pic>
        <p:nvPicPr>
          <p:cNvPr id="9" name="Picture 8" descr="A black and white digital clock&#10;&#10;Description automatically generated">
            <a:extLst>
              <a:ext uri="{FF2B5EF4-FFF2-40B4-BE49-F238E27FC236}">
                <a16:creationId xmlns:a16="http://schemas.microsoft.com/office/drawing/2014/main" id="{C8A3D38C-ECE7-57EA-6023-9E68FC429C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055" y="2927404"/>
            <a:ext cx="1246747" cy="569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17875E-F2F1-262C-6A1A-51160B9E2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098" y="2922843"/>
            <a:ext cx="1429983" cy="4589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2469D3-D29A-97D1-A66D-7C00DC1065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750" y="3033195"/>
            <a:ext cx="260400" cy="1196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234B59-FD99-CF25-BC88-15D3939D8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1343" y="3337360"/>
            <a:ext cx="923181" cy="49431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2FA2C3-D219-2E5D-25D6-6F3067F65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572" y="3317381"/>
            <a:ext cx="482041" cy="458903"/>
          </a:xfrm>
          <a:prstGeom prst="rect">
            <a:avLst/>
          </a:prstGeom>
        </p:spPr>
      </p:pic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173A2192-5F64-2DF1-18EC-E3ACBA2EB361}"/>
              </a:ext>
            </a:extLst>
          </p:cNvPr>
          <p:cNvCxnSpPr>
            <a:cxnSpLocks/>
            <a:stCxn id="20" idx="3"/>
            <a:endCxn id="90" idx="1"/>
          </p:cNvCxnSpPr>
          <p:nvPr/>
        </p:nvCxnSpPr>
        <p:spPr>
          <a:xfrm>
            <a:off x="9193613" y="3546833"/>
            <a:ext cx="997936" cy="37269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2375432-98B0-0384-BD41-64091146ADBA}"/>
              </a:ext>
            </a:extLst>
          </p:cNvPr>
          <p:cNvCxnSpPr>
            <a:cxnSpLocks/>
            <a:stCxn id="11" idx="3"/>
            <a:endCxn id="85" idx="1"/>
          </p:cNvCxnSpPr>
          <p:nvPr/>
        </p:nvCxnSpPr>
        <p:spPr>
          <a:xfrm>
            <a:off x="9503081" y="3152294"/>
            <a:ext cx="672907" cy="1575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354C31C-2984-E850-97F6-F425234A9682}"/>
              </a:ext>
            </a:extLst>
          </p:cNvPr>
          <p:cNvSpPr txBox="1"/>
          <p:nvPr/>
        </p:nvSpPr>
        <p:spPr>
          <a:xfrm>
            <a:off x="10025700" y="1923771"/>
            <a:ext cx="2032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I2C 4x7 SEGMENT </a:t>
            </a:r>
            <a:endParaRPr lang="en-US" sz="2000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0B13E82-529F-5DB4-2CBF-DCA985092CAF}"/>
              </a:ext>
            </a:extLst>
          </p:cNvPr>
          <p:cNvCxnSpPr>
            <a:cxnSpLocks/>
            <a:stCxn id="9" idx="0"/>
            <a:endCxn id="27" idx="1"/>
          </p:cNvCxnSpPr>
          <p:nvPr/>
        </p:nvCxnSpPr>
        <p:spPr>
          <a:xfrm rot="5400000" flipH="1" flipV="1">
            <a:off x="8190775" y="1092480"/>
            <a:ext cx="803578" cy="2866271"/>
          </a:xfrm>
          <a:prstGeom prst="bentConnector2">
            <a:avLst/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825C8C36-55BE-B8BC-63E4-F0558105E48F}"/>
              </a:ext>
            </a:extLst>
          </p:cNvPr>
          <p:cNvCxnSpPr>
            <a:cxnSpLocks/>
          </p:cNvCxnSpPr>
          <p:nvPr/>
        </p:nvCxnSpPr>
        <p:spPr>
          <a:xfrm flipV="1">
            <a:off x="8251825" y="2528881"/>
            <a:ext cx="1773875" cy="289160"/>
          </a:xfrm>
          <a:prstGeom prst="bentConnector3">
            <a:avLst>
              <a:gd name="adj1" fmla="val 87766"/>
            </a:avLst>
          </a:prstGeom>
          <a:ln w="38100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E3002DB-4A0F-100B-26C9-B2CE053252C7}"/>
              </a:ext>
            </a:extLst>
          </p:cNvPr>
          <p:cNvSpPr txBox="1"/>
          <p:nvPr/>
        </p:nvSpPr>
        <p:spPr>
          <a:xfrm>
            <a:off x="10025700" y="2354668"/>
            <a:ext cx="1800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2000" dirty="0"/>
              <a:t>LED-ROW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3203A61-E0A3-3217-5B2F-FB248BBE2A3D}"/>
              </a:ext>
            </a:extLst>
          </p:cNvPr>
          <p:cNvSpPr/>
          <p:nvPr/>
        </p:nvSpPr>
        <p:spPr>
          <a:xfrm>
            <a:off x="6423025" y="2927023"/>
            <a:ext cx="3105150" cy="494313"/>
          </a:xfrm>
          <a:prstGeom prst="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B254C30-2867-35BB-C4F4-9625F8313985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7271845" y="1246278"/>
            <a:ext cx="2384500" cy="976990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15FF167-84FD-9C1A-54BD-ECAD03C33287}"/>
              </a:ext>
            </a:extLst>
          </p:cNvPr>
          <p:cNvSpPr txBox="1"/>
          <p:nvPr/>
        </p:nvSpPr>
        <p:spPr>
          <a:xfrm>
            <a:off x="8377477" y="38440"/>
            <a:ext cx="2032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600" b="1" i="1" dirty="0">
                <a:solidFill>
                  <a:schemeClr val="accent2"/>
                </a:solidFill>
              </a:rPr>
              <a:t>ÚJ!</a:t>
            </a:r>
            <a:endParaRPr lang="en-US" sz="3600" b="1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410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NJE-Colour-Palett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8500"/>
      </a:accent1>
      <a:accent2>
        <a:srgbClr val="4C14E5"/>
      </a:accent2>
      <a:accent3>
        <a:srgbClr val="EBEBEB"/>
      </a:accent3>
      <a:accent4>
        <a:srgbClr val="1E222D"/>
      </a:accent4>
      <a:accent5>
        <a:srgbClr val="5B9BD5"/>
      </a:accent5>
      <a:accent6>
        <a:srgbClr val="70AD47"/>
      </a:accent6>
      <a:hlink>
        <a:srgbClr val="4C14E5"/>
      </a:hlink>
      <a:folHlink>
        <a:srgbClr val="F69B3E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JE_Template.potx" id="{A8D67F73-62AF-4045-9511-1BED7EE81CBE}" vid="{73E23921-F121-4174-A39E-7E4A3048835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9292c1e-4449-4afd-920b-62e1b2b2640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7F8779E954B3C7458A50A451A15F9CD9" ma:contentTypeVersion="11" ma:contentTypeDescription="Új dokumentum létrehozása." ma:contentTypeScope="" ma:versionID="d61c7e7f75431db0bbb6cb8568dc80e4">
  <xsd:schema xmlns:xsd="http://www.w3.org/2001/XMLSchema" xmlns:xs="http://www.w3.org/2001/XMLSchema" xmlns:p="http://schemas.microsoft.com/office/2006/metadata/properties" xmlns:ns3="9a1754bc-392b-4b3f-9b09-34183940464a" xmlns:ns4="e9292c1e-4449-4afd-920b-62e1b2b26400" targetNamespace="http://schemas.microsoft.com/office/2006/metadata/properties" ma:root="true" ma:fieldsID="ad4bbcfe935f717b5b549559d817e97e" ns3:_="" ns4:_="">
    <xsd:import namespace="9a1754bc-392b-4b3f-9b09-34183940464a"/>
    <xsd:import namespace="e9292c1e-4449-4afd-920b-62e1b2b2640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_activity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1754bc-392b-4b3f-9b09-34183940464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Résztvevők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Megosztva részletekkel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Megosztási tipp kivonata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292c1e-4449-4afd-920b-62e1b2b264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ObjectDetectorVersions" ma:index="1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FEB4CB-C2B5-4EC4-890C-AC92464CA42D}">
  <ds:schemaRefs>
    <ds:schemaRef ds:uri="e9292c1e-4449-4afd-920b-62e1b2b26400"/>
    <ds:schemaRef ds:uri="http://schemas.microsoft.com/office/infopath/2007/PartnerControls"/>
    <ds:schemaRef ds:uri="http://purl.org/dc/elements/1.1/"/>
    <ds:schemaRef ds:uri="http://purl.org/dc/terms/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9a1754bc-392b-4b3f-9b09-34183940464a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A6BC0FE-BB1F-4283-94A4-276C57894DF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a1754bc-392b-4b3f-9b09-34183940464a"/>
    <ds:schemaRef ds:uri="e9292c1e-4449-4afd-920b-62e1b2b264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8AECD26-F20D-4639-92DA-C6D972531B3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NJE_Template</Template>
  <TotalTime>1229</TotalTime>
  <Words>469</Words>
  <Application>Microsoft Office PowerPoint</Application>
  <PresentationFormat>Widescreen</PresentationFormat>
  <Paragraphs>202</Paragraphs>
  <Slides>8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Presentation</vt:lpstr>
      <vt:lpstr>Koncepció</vt:lpstr>
      <vt:lpstr>Blokk diagramm</vt:lpstr>
      <vt:lpstr>STM32 Block diagram (B1)</vt:lpstr>
      <vt:lpstr>Arduino Block diagram (B2)</vt:lpstr>
      <vt:lpstr>(B) Konfiguráció</vt:lpstr>
      <vt:lpstr>Konfiguráció</vt:lpstr>
      <vt:lpstr>Komponens pozíciók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Kovács Márk</dc:creator>
  <cp:lastModifiedBy>Kovács Márk</cp:lastModifiedBy>
  <cp:revision>318</cp:revision>
  <dcterms:created xsi:type="dcterms:W3CDTF">2023-12-29T09:25:09Z</dcterms:created>
  <dcterms:modified xsi:type="dcterms:W3CDTF">2024-05-21T10:53:55Z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0x0101007F8779E954B3C7458A50A451A15F9CD9</vt:lpwstr>
  </property>
</Properties>
</file>